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9" r:id="rId4"/>
    <p:sldId id="270" r:id="rId5"/>
    <p:sldId id="265" r:id="rId6"/>
    <p:sldId id="260" r:id="rId7"/>
    <p:sldId id="271" r:id="rId8"/>
    <p:sldId id="258" r:id="rId9"/>
    <p:sldId id="272" r:id="rId10"/>
    <p:sldId id="273" r:id="rId11"/>
    <p:sldId id="261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DM Sans" pitchFamily="2" charset="0"/>
      <p:regular r:id="rId17"/>
      <p:bold r:id="rId18"/>
      <p:italic r:id="rId19"/>
      <p:boldItalic r:id="rId20"/>
    </p:embeddedFont>
    <p:embeddedFont>
      <p:font typeface="DM Sans Bold" charset="0"/>
      <p:regular r:id="rId21"/>
    </p:embeddedFont>
    <p:embeddedFont>
      <p:font typeface="DM Sans Italics" panose="020B0604020202020204" charset="0"/>
      <p:regular r:id="rId22"/>
    </p:embeddedFont>
    <p:embeddedFont>
      <p:font typeface="Montserrat Classic Bold" panose="020B0604020202020204" charset="0"/>
      <p:regular r:id="rId23"/>
    </p:embeddedFont>
    <p:embeddedFont>
      <p:font typeface="Montserrat Light" panose="00000400000000000000" pitchFamily="2" charset="0"/>
      <p:regular r:id="rId24"/>
      <p:italic r:id="rId25"/>
    </p:embeddedFont>
    <p:embeddedFont>
      <p:font typeface="Oswald" panose="00000500000000000000" pitchFamily="2" charset="0"/>
      <p:regular r:id="rId26"/>
      <p:bold r:id="rId27"/>
    </p:embeddedFont>
    <p:embeddedFont>
      <p:font typeface="Oswald Bold" panose="00000800000000000000" charset="0"/>
      <p:regular r:id="rId28"/>
    </p:embeddedFont>
    <p:embeddedFont>
      <p:font typeface="Source Sans Pro" panose="020B050303040302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40" d="100"/>
          <a:sy n="40" d="100"/>
        </p:scale>
        <p:origin x="832" y="1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jpg>
</file>

<file path=ppt/media/image25.jpg>
</file>

<file path=ppt/media/image26.jfif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Relationship Id="rId1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openxmlformats.org/officeDocument/2006/relationships/image" Target="../media/image2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jfif"/><Relationship Id="rId5" Type="http://schemas.openxmlformats.org/officeDocument/2006/relationships/image" Target="../media/image25.jpg"/><Relationship Id="rId4" Type="http://schemas.openxmlformats.org/officeDocument/2006/relationships/image" Target="../media/image2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22058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/>
          <p:cNvSpPr/>
          <p:nvPr/>
        </p:nvSpPr>
        <p:spPr>
          <a:xfrm rot="7659121">
            <a:off x="15091031" y="5585714"/>
            <a:ext cx="7629294" cy="7828566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258071" y="-4629150"/>
            <a:ext cx="9022634" cy="9258300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04801" y="2100766"/>
            <a:ext cx="17983199" cy="25283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684"/>
              </a:lnSpc>
            </a:pPr>
            <a:r>
              <a:rPr lang="en-US" sz="11500" spc="1610" dirty="0">
                <a:solidFill>
                  <a:srgbClr val="231F20"/>
                </a:solidFill>
                <a:latin typeface="Oswald Bold"/>
              </a:rPr>
              <a:t>AIR-PLAY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638800" y="7429500"/>
            <a:ext cx="7087590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61"/>
              </a:lnSpc>
            </a:pPr>
            <a:r>
              <a:rPr lang="en-US" sz="3200" spc="140" dirty="0">
                <a:solidFill>
                  <a:srgbClr val="231F20"/>
                </a:solidFill>
                <a:latin typeface="Montserrat Classic Bold"/>
              </a:rPr>
              <a:t>NAME    : SOUBHAGYA PRUSTY</a:t>
            </a:r>
          </a:p>
          <a:p>
            <a:pPr algn="just">
              <a:lnSpc>
                <a:spcPts val="3661"/>
              </a:lnSpc>
            </a:pPr>
            <a:r>
              <a:rPr lang="en-US" sz="3200" spc="140" dirty="0">
                <a:solidFill>
                  <a:srgbClr val="231F20"/>
                </a:solidFill>
                <a:latin typeface="Montserrat Classic Bold"/>
              </a:rPr>
              <a:t>REG NO : 22352065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C9A2F6-37A6-9F8E-E91D-A9DFAE82AD50}"/>
              </a:ext>
            </a:extLst>
          </p:cNvPr>
          <p:cNvSpPr txBox="1"/>
          <p:nvPr/>
        </p:nvSpPr>
        <p:spPr>
          <a:xfrm>
            <a:off x="2000467" y="4418220"/>
            <a:ext cx="15240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A Gesture Controller that turns your movements into commands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E22477-A2BE-49A5-6409-51CA8EEFE921}"/>
              </a:ext>
            </a:extLst>
          </p:cNvPr>
          <p:cNvSpPr txBox="1"/>
          <p:nvPr/>
        </p:nvSpPr>
        <p:spPr>
          <a:xfrm>
            <a:off x="6057900" y="5250648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V. Uma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C0164BA-4354-F0DE-1FFE-F2B916748DE7}"/>
              </a:ext>
            </a:extLst>
          </p:cNvPr>
          <p:cNvGrpSpPr/>
          <p:nvPr/>
        </p:nvGrpSpPr>
        <p:grpSpPr>
          <a:xfrm>
            <a:off x="2362202" y="2764980"/>
            <a:ext cx="6553199" cy="5142735"/>
            <a:chOff x="2142191" y="3396305"/>
            <a:chExt cx="9752965" cy="2465422"/>
          </a:xfrm>
        </p:grpSpPr>
        <p:sp>
          <p:nvSpPr>
            <p:cNvPr id="6" name="Freeform 6"/>
            <p:cNvSpPr/>
            <p:nvPr/>
          </p:nvSpPr>
          <p:spPr>
            <a:xfrm>
              <a:off x="2142191" y="4828880"/>
              <a:ext cx="9752965" cy="1032847"/>
            </a:xfrm>
            <a:custGeom>
              <a:avLst/>
              <a:gdLst/>
              <a:ahLst/>
              <a:cxnLst/>
              <a:rect l="l" t="t" r="r" b="b"/>
              <a:pathLst>
                <a:path w="9752965" h="1032847">
                  <a:moveTo>
                    <a:pt x="0" y="0"/>
                  </a:moveTo>
                  <a:lnTo>
                    <a:pt x="9752965" y="0"/>
                  </a:lnTo>
                  <a:lnTo>
                    <a:pt x="9752965" y="1032847"/>
                  </a:lnTo>
                  <a:lnTo>
                    <a:pt x="0" y="1032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</p:sp>
        <p:grpSp>
          <p:nvGrpSpPr>
            <p:cNvPr id="8" name="Group 8"/>
            <p:cNvGrpSpPr/>
            <p:nvPr/>
          </p:nvGrpSpPr>
          <p:grpSpPr>
            <a:xfrm>
              <a:off x="2142191" y="3396305"/>
              <a:ext cx="9610044" cy="1948998"/>
              <a:chOff x="0" y="0"/>
              <a:chExt cx="3682024" cy="74674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3682024" cy="746746"/>
              </a:xfrm>
              <a:custGeom>
                <a:avLst/>
                <a:gdLst/>
                <a:ahLst/>
                <a:cxnLst/>
                <a:rect l="l" t="t" r="r" b="b"/>
                <a:pathLst>
                  <a:path w="3682024" h="746746">
                    <a:moveTo>
                      <a:pt x="0" y="0"/>
                    </a:moveTo>
                    <a:lnTo>
                      <a:pt x="3682024" y="0"/>
                    </a:lnTo>
                    <a:lnTo>
                      <a:pt x="3682024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19050"/>
                <a:ext cx="3682024" cy="7657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59"/>
                  </a:lnSpc>
                </a:pPr>
                <a:endParaRPr b="1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71E5B24-4047-EEF0-762D-1F489B765109}"/>
              </a:ext>
            </a:extLst>
          </p:cNvPr>
          <p:cNvGrpSpPr/>
          <p:nvPr/>
        </p:nvGrpSpPr>
        <p:grpSpPr>
          <a:xfrm>
            <a:off x="4648200" y="7857996"/>
            <a:ext cx="9752965" cy="2515142"/>
            <a:chOff x="3310203" y="7857996"/>
            <a:chExt cx="9752965" cy="2515142"/>
          </a:xfrm>
        </p:grpSpPr>
        <p:sp>
          <p:nvSpPr>
            <p:cNvPr id="12" name="Freeform 12"/>
            <p:cNvSpPr/>
            <p:nvPr/>
          </p:nvSpPr>
          <p:spPr>
            <a:xfrm>
              <a:off x="3310203" y="9340291"/>
              <a:ext cx="9752965" cy="1032847"/>
            </a:xfrm>
            <a:custGeom>
              <a:avLst/>
              <a:gdLst/>
              <a:ahLst/>
              <a:cxnLst/>
              <a:rect l="l" t="t" r="r" b="b"/>
              <a:pathLst>
                <a:path w="9752965" h="1032847">
                  <a:moveTo>
                    <a:pt x="0" y="0"/>
                  </a:moveTo>
                  <a:lnTo>
                    <a:pt x="9752965" y="0"/>
                  </a:lnTo>
                  <a:lnTo>
                    <a:pt x="9752965" y="1032847"/>
                  </a:lnTo>
                  <a:lnTo>
                    <a:pt x="0" y="1032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</p:sp>
        <p:sp>
          <p:nvSpPr>
            <p:cNvPr id="15" name="TextBox 15"/>
            <p:cNvSpPr txBox="1"/>
            <p:nvPr/>
          </p:nvSpPr>
          <p:spPr>
            <a:xfrm>
              <a:off x="3310203" y="7857996"/>
              <a:ext cx="9610044" cy="19987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4766468" y="888605"/>
            <a:ext cx="8720932" cy="1626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774"/>
              </a:lnSpc>
            </a:pPr>
            <a:r>
              <a:rPr lang="en-US" sz="9981" spc="978" dirty="0">
                <a:solidFill>
                  <a:srgbClr val="231F20"/>
                </a:solidFill>
                <a:latin typeface="Oswald Bold"/>
              </a:rPr>
              <a:t>APPLICATION</a:t>
            </a:r>
          </a:p>
        </p:txBody>
      </p:sp>
      <p:sp>
        <p:nvSpPr>
          <p:cNvPr id="20" name="Freeform 20"/>
          <p:cNvSpPr/>
          <p:nvPr/>
        </p:nvSpPr>
        <p:spPr>
          <a:xfrm>
            <a:off x="-2779578" y="734131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EE01C4C-4ED6-D946-A520-4D37ED02A706}"/>
              </a:ext>
            </a:extLst>
          </p:cNvPr>
          <p:cNvGrpSpPr/>
          <p:nvPr/>
        </p:nvGrpSpPr>
        <p:grpSpPr>
          <a:xfrm>
            <a:off x="9372601" y="2743965"/>
            <a:ext cx="6553199" cy="5142735"/>
            <a:chOff x="2142191" y="3396305"/>
            <a:chExt cx="9752965" cy="2465422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668EAC54-6EE4-7024-8815-3EF5973595E1}"/>
                </a:ext>
              </a:extLst>
            </p:cNvPr>
            <p:cNvSpPr/>
            <p:nvPr/>
          </p:nvSpPr>
          <p:spPr>
            <a:xfrm>
              <a:off x="2142191" y="4828880"/>
              <a:ext cx="9752965" cy="1032847"/>
            </a:xfrm>
            <a:custGeom>
              <a:avLst/>
              <a:gdLst/>
              <a:ahLst/>
              <a:cxnLst/>
              <a:rect l="l" t="t" r="r" b="b"/>
              <a:pathLst>
                <a:path w="9752965" h="1032847">
                  <a:moveTo>
                    <a:pt x="0" y="0"/>
                  </a:moveTo>
                  <a:lnTo>
                    <a:pt x="9752965" y="0"/>
                  </a:lnTo>
                  <a:lnTo>
                    <a:pt x="9752965" y="1032847"/>
                  </a:lnTo>
                  <a:lnTo>
                    <a:pt x="0" y="1032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</p:sp>
        <p:grpSp>
          <p:nvGrpSpPr>
            <p:cNvPr id="25" name="Group 8">
              <a:extLst>
                <a:ext uri="{FF2B5EF4-FFF2-40B4-BE49-F238E27FC236}">
                  <a16:creationId xmlns:a16="http://schemas.microsoft.com/office/drawing/2014/main" id="{50D9EA96-869F-4266-68BD-5E4FAD8113A2}"/>
                </a:ext>
              </a:extLst>
            </p:cNvPr>
            <p:cNvGrpSpPr/>
            <p:nvPr/>
          </p:nvGrpSpPr>
          <p:grpSpPr>
            <a:xfrm>
              <a:off x="2142191" y="3396305"/>
              <a:ext cx="9610044" cy="1948998"/>
              <a:chOff x="0" y="0"/>
              <a:chExt cx="3682024" cy="746746"/>
            </a:xfrm>
          </p:grpSpPr>
          <p:sp>
            <p:nvSpPr>
              <p:cNvPr id="26" name="Freeform 9">
                <a:extLst>
                  <a:ext uri="{FF2B5EF4-FFF2-40B4-BE49-F238E27FC236}">
                    <a16:creationId xmlns:a16="http://schemas.microsoft.com/office/drawing/2014/main" id="{8218974D-B45B-0430-F696-437316F4365B}"/>
                  </a:ext>
                </a:extLst>
              </p:cNvPr>
              <p:cNvSpPr/>
              <p:nvPr/>
            </p:nvSpPr>
            <p:spPr>
              <a:xfrm>
                <a:off x="0" y="0"/>
                <a:ext cx="3682024" cy="746746"/>
              </a:xfrm>
              <a:custGeom>
                <a:avLst/>
                <a:gdLst/>
                <a:ahLst/>
                <a:cxnLst/>
                <a:rect l="l" t="t" r="r" b="b"/>
                <a:pathLst>
                  <a:path w="3682024" h="746746">
                    <a:moveTo>
                      <a:pt x="0" y="0"/>
                    </a:moveTo>
                    <a:lnTo>
                      <a:pt x="3682024" y="0"/>
                    </a:lnTo>
                    <a:lnTo>
                      <a:pt x="3682024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id="27" name="TextBox 10">
                <a:extLst>
                  <a:ext uri="{FF2B5EF4-FFF2-40B4-BE49-F238E27FC236}">
                    <a16:creationId xmlns:a16="http://schemas.microsoft.com/office/drawing/2014/main" id="{93E4C3B2-A558-E739-0681-919A54A8F105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3682024" cy="7657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59"/>
                  </a:lnSpc>
                </a:pPr>
                <a:endParaRPr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3667DE2-B55E-3A78-5A90-7772B3D44029}"/>
              </a:ext>
            </a:extLst>
          </p:cNvPr>
          <p:cNvSpPr txBox="1"/>
          <p:nvPr/>
        </p:nvSpPr>
        <p:spPr>
          <a:xfrm>
            <a:off x="4087509" y="7123565"/>
            <a:ext cx="3471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/>
              <a:t>HAND MOUSE CONTROLLER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6A0C47-EDD6-893F-81C1-F1A732DC7930}"/>
              </a:ext>
            </a:extLst>
          </p:cNvPr>
          <p:cNvSpPr txBox="1"/>
          <p:nvPr/>
        </p:nvSpPr>
        <p:spPr>
          <a:xfrm>
            <a:off x="11381985" y="7132455"/>
            <a:ext cx="28674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GESTURE CONTROLLED GAME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0F63A1F-CB47-8D96-2AD7-8794312198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159" y="2997186"/>
            <a:ext cx="5939441" cy="351791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F978F13-BD83-D776-2A24-8B5AFF28CE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4446" y="2995991"/>
            <a:ext cx="5926555" cy="351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967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196293" y="4000500"/>
            <a:ext cx="7895414" cy="1702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948"/>
              </a:lnSpc>
            </a:pPr>
            <a:r>
              <a:rPr lang="en-US" sz="10107" spc="990" dirty="0">
                <a:solidFill>
                  <a:srgbClr val="FFFFFF"/>
                </a:solidFill>
                <a:latin typeface="Oswald Bold"/>
              </a:rPr>
              <a:t>THANK YOU</a:t>
            </a:r>
          </a:p>
        </p:txBody>
      </p:sp>
      <p:sp>
        <p:nvSpPr>
          <p:cNvPr id="4" name="Freeform 4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/>
          <p:cNvSpPr/>
          <p:nvPr/>
        </p:nvSpPr>
        <p:spPr>
          <a:xfrm rot="3407869">
            <a:off x="12052165" y="1118883"/>
            <a:ext cx="12471670" cy="5351480"/>
          </a:xfrm>
          <a:custGeom>
            <a:avLst/>
            <a:gdLst/>
            <a:ahLst/>
            <a:cxnLst/>
            <a:rect l="l" t="t" r="r" b="b"/>
            <a:pathLst>
              <a:path w="12471670" h="535148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203215" y="7962246"/>
            <a:ext cx="4876482" cy="516424"/>
          </a:xfrm>
          <a:custGeom>
            <a:avLst/>
            <a:gdLst/>
            <a:ahLst/>
            <a:cxnLst/>
            <a:rect l="l" t="t" r="r" b="b"/>
            <a:pathLst>
              <a:path w="4876482" h="516424">
                <a:moveTo>
                  <a:pt x="0" y="0"/>
                </a:moveTo>
                <a:lnTo>
                  <a:pt x="4876483" y="0"/>
                </a:lnTo>
                <a:lnTo>
                  <a:pt x="4876483" y="516423"/>
                </a:lnTo>
                <a:lnTo>
                  <a:pt x="0" y="5164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6495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220749" y="2988541"/>
            <a:ext cx="4858949" cy="5011805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4114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Freeform 9"/>
          <p:cNvSpPr/>
          <p:nvPr/>
        </p:nvSpPr>
        <p:spPr>
          <a:xfrm rot="3407869">
            <a:off x="-5210100" y="10674777"/>
            <a:ext cx="12471670" cy="5351480"/>
          </a:xfrm>
          <a:custGeom>
            <a:avLst/>
            <a:gdLst/>
            <a:ahLst/>
            <a:cxnLst/>
            <a:rect l="l" t="t" r="r" b="b"/>
            <a:pathLst>
              <a:path w="12471670" h="535148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365769" y="3791077"/>
            <a:ext cx="2551375" cy="2622909"/>
          </a:xfrm>
          <a:custGeom>
            <a:avLst/>
            <a:gdLst/>
            <a:ahLst/>
            <a:cxnLst/>
            <a:rect l="l" t="t" r="r" b="b"/>
            <a:pathLst>
              <a:path w="2551375" h="2622909">
                <a:moveTo>
                  <a:pt x="0" y="0"/>
                </a:moveTo>
                <a:lnTo>
                  <a:pt x="2551375" y="0"/>
                </a:lnTo>
                <a:lnTo>
                  <a:pt x="2551375" y="2622909"/>
                </a:lnTo>
                <a:lnTo>
                  <a:pt x="0" y="26229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22725" y="739042"/>
            <a:ext cx="8213440" cy="25391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903"/>
              </a:lnSpc>
            </a:pPr>
            <a:r>
              <a:rPr lang="en-US" sz="9431" spc="924" dirty="0">
                <a:solidFill>
                  <a:srgbClr val="231F20"/>
                </a:solidFill>
                <a:latin typeface="Oswald Bold"/>
              </a:rPr>
              <a:t>GESTURE CONTROLLER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22724" y="3661634"/>
            <a:ext cx="8732102" cy="40554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94517" lvl="1" indent="-247258">
              <a:lnSpc>
                <a:spcPct val="150000"/>
              </a:lnSpc>
              <a:buFont typeface="Arial"/>
              <a:buChar char="•"/>
            </a:pPr>
            <a:r>
              <a:rPr lang="en-US" sz="3600" spc="22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based application</a:t>
            </a:r>
          </a:p>
          <a:p>
            <a:pPr marL="494517" lvl="1" indent="-247258">
              <a:lnSpc>
                <a:spcPct val="150000"/>
              </a:lnSpc>
              <a:buFont typeface="Arial"/>
              <a:buChar char="•"/>
            </a:pPr>
            <a:r>
              <a:rPr lang="en-US" sz="3600" spc="224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Computer Vision technologies</a:t>
            </a:r>
          </a:p>
          <a:p>
            <a:pPr marL="494517" lvl="1" indent="-247258">
              <a:lnSpc>
                <a:spcPct val="150000"/>
              </a:lnSpc>
              <a:buFont typeface="Arial"/>
              <a:buChar char="•"/>
            </a:pPr>
            <a:r>
              <a:rPr lang="en-US" sz="3600" spc="224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Image Recognition techniques</a:t>
            </a:r>
          </a:p>
          <a:p>
            <a:pPr marL="494517" lvl="1" indent="-247258">
              <a:lnSpc>
                <a:spcPct val="150000"/>
              </a:lnSpc>
              <a:buFont typeface="Arial"/>
              <a:buChar char="•"/>
            </a:pPr>
            <a:r>
              <a:rPr lang="en-US" sz="3600" spc="22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hand &amp; head gestures</a:t>
            </a:r>
          </a:p>
          <a:p>
            <a:pPr marL="494517" lvl="1" indent="-247258">
              <a:lnSpc>
                <a:spcPct val="150000"/>
              </a:lnSpc>
              <a:buFont typeface="Arial"/>
              <a:buChar char="•"/>
            </a:pPr>
            <a:r>
              <a:rPr lang="en-US" sz="3600" spc="224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Performs action based on gestures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F5D38AD-E1A5-14A8-6826-F1C81F2E74D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66" t="8416" b="4457"/>
          <a:stretch/>
        </p:blipFill>
        <p:spPr>
          <a:xfrm>
            <a:off x="10565532" y="1714500"/>
            <a:ext cx="6696733" cy="715062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307472" y="7300244"/>
            <a:ext cx="7673056" cy="7673056"/>
          </a:xfrm>
          <a:custGeom>
            <a:avLst/>
            <a:gdLst/>
            <a:ahLst/>
            <a:cxnLst/>
            <a:rect l="l" t="t" r="r" b="b"/>
            <a:pathLst>
              <a:path w="7673056" h="7673056">
                <a:moveTo>
                  <a:pt x="0" y="0"/>
                </a:moveTo>
                <a:lnTo>
                  <a:pt x="7673056" y="0"/>
                </a:lnTo>
                <a:lnTo>
                  <a:pt x="7673056" y="7673056"/>
                </a:lnTo>
                <a:lnTo>
                  <a:pt x="0" y="76730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432008" y="6700435"/>
            <a:ext cx="1423984" cy="1447799"/>
          </a:xfrm>
          <a:custGeom>
            <a:avLst/>
            <a:gdLst/>
            <a:ahLst/>
            <a:cxnLst/>
            <a:rect l="l" t="t" r="r" b="b"/>
            <a:pathLst>
              <a:path w="2238367" h="2238367">
                <a:moveTo>
                  <a:pt x="0" y="0"/>
                </a:moveTo>
                <a:lnTo>
                  <a:pt x="2238368" y="0"/>
                </a:lnTo>
                <a:lnTo>
                  <a:pt x="2238368" y="2238367"/>
                </a:lnTo>
                <a:lnTo>
                  <a:pt x="0" y="22383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837642" y="7048500"/>
            <a:ext cx="611158" cy="680794"/>
          </a:xfrm>
          <a:custGeom>
            <a:avLst/>
            <a:gdLst/>
            <a:ahLst/>
            <a:cxnLst/>
            <a:rect l="l" t="t" r="r" b="b"/>
            <a:pathLst>
              <a:path w="960682" h="1052540">
                <a:moveTo>
                  <a:pt x="0" y="0"/>
                </a:moveTo>
                <a:lnTo>
                  <a:pt x="960682" y="0"/>
                </a:lnTo>
                <a:lnTo>
                  <a:pt x="960682" y="1052541"/>
                </a:lnTo>
                <a:lnTo>
                  <a:pt x="0" y="10525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734800" y="8724901"/>
            <a:ext cx="1423984" cy="1447799"/>
          </a:xfrm>
          <a:custGeom>
            <a:avLst/>
            <a:gdLst/>
            <a:ahLst/>
            <a:cxnLst/>
            <a:rect l="l" t="t" r="r" b="b"/>
            <a:pathLst>
              <a:path w="2238367" h="2238367">
                <a:moveTo>
                  <a:pt x="0" y="0"/>
                </a:moveTo>
                <a:lnTo>
                  <a:pt x="2238367" y="0"/>
                </a:lnTo>
                <a:lnTo>
                  <a:pt x="2238367" y="2238368"/>
                </a:lnTo>
                <a:lnTo>
                  <a:pt x="0" y="22383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029200" y="8724901"/>
            <a:ext cx="1423984" cy="1447799"/>
          </a:xfrm>
          <a:custGeom>
            <a:avLst/>
            <a:gdLst/>
            <a:ahLst/>
            <a:cxnLst/>
            <a:rect l="l" t="t" r="r" b="b"/>
            <a:pathLst>
              <a:path w="2238367" h="2238367">
                <a:moveTo>
                  <a:pt x="0" y="0"/>
                </a:moveTo>
                <a:lnTo>
                  <a:pt x="2238367" y="0"/>
                </a:lnTo>
                <a:lnTo>
                  <a:pt x="2238367" y="2238368"/>
                </a:lnTo>
                <a:lnTo>
                  <a:pt x="0" y="22383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402128" y="9090539"/>
            <a:ext cx="807105" cy="783304"/>
          </a:xfrm>
          <a:custGeom>
            <a:avLst/>
            <a:gdLst/>
            <a:ahLst/>
            <a:cxnLst/>
            <a:rect l="l" t="t" r="r" b="b"/>
            <a:pathLst>
              <a:path w="1268693" h="1211025">
                <a:moveTo>
                  <a:pt x="0" y="0"/>
                </a:moveTo>
                <a:lnTo>
                  <a:pt x="1268693" y="0"/>
                </a:lnTo>
                <a:lnTo>
                  <a:pt x="1268693" y="1211025"/>
                </a:lnTo>
                <a:lnTo>
                  <a:pt x="0" y="121102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115800" y="9105900"/>
            <a:ext cx="702844" cy="725146"/>
          </a:xfrm>
          <a:custGeom>
            <a:avLst/>
            <a:gdLst/>
            <a:ahLst/>
            <a:cxnLst/>
            <a:rect l="l" t="t" r="r" b="b"/>
            <a:pathLst>
              <a:path w="1104804" h="1121111">
                <a:moveTo>
                  <a:pt x="0" y="0"/>
                </a:moveTo>
                <a:lnTo>
                  <a:pt x="1104805" y="0"/>
                </a:lnTo>
                <a:lnTo>
                  <a:pt x="1104805" y="1121111"/>
                </a:lnTo>
                <a:lnTo>
                  <a:pt x="0" y="112111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887170" y="1277407"/>
            <a:ext cx="11552977" cy="1166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947" spc="368" dirty="0">
                <a:solidFill>
                  <a:srgbClr val="231F20"/>
                </a:solidFill>
                <a:latin typeface="Oswald Bold"/>
              </a:rPr>
              <a:t>HARDWARE REQUIREMENTS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7017478-4089-1EAE-2BCE-3ADC8AD87BCC}"/>
              </a:ext>
            </a:extLst>
          </p:cNvPr>
          <p:cNvGrpSpPr/>
          <p:nvPr/>
        </p:nvGrpSpPr>
        <p:grpSpPr>
          <a:xfrm>
            <a:off x="685800" y="3009900"/>
            <a:ext cx="7616557" cy="2927264"/>
            <a:chOff x="5522553" y="3146597"/>
            <a:chExt cx="7616557" cy="2927264"/>
          </a:xfrm>
        </p:grpSpPr>
        <p:grpSp>
          <p:nvGrpSpPr>
            <p:cNvPr id="15" name="Group 15"/>
            <p:cNvGrpSpPr/>
            <p:nvPr/>
          </p:nvGrpSpPr>
          <p:grpSpPr>
            <a:xfrm>
              <a:off x="7218805" y="3146597"/>
              <a:ext cx="3474003" cy="864710"/>
              <a:chOff x="0" y="-15695"/>
              <a:chExt cx="914964" cy="227743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914964" cy="170593"/>
              </a:xfrm>
              <a:custGeom>
                <a:avLst/>
                <a:gdLst/>
                <a:ahLst/>
                <a:cxnLst/>
                <a:rect l="l" t="t" r="r" b="b"/>
                <a:pathLst>
                  <a:path w="914964" h="170593">
                    <a:moveTo>
                      <a:pt x="0" y="0"/>
                    </a:moveTo>
                    <a:lnTo>
                      <a:pt x="914964" y="0"/>
                    </a:lnTo>
                    <a:lnTo>
                      <a:pt x="914964" y="170593"/>
                    </a:lnTo>
                    <a:lnTo>
                      <a:pt x="0" y="170593"/>
                    </a:lnTo>
                    <a:close/>
                  </a:path>
                </a:pathLst>
              </a:custGeom>
              <a:solidFill>
                <a:srgbClr val="1A1A1A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15695"/>
                <a:ext cx="914964" cy="2277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4114"/>
                  </a:lnSpc>
                  <a:spcBef>
                    <a:spcPct val="0"/>
                  </a:spcBef>
                </a:pPr>
                <a:r>
                  <a:rPr lang="en-US" sz="4000" spc="29" dirty="0">
                    <a:solidFill>
                      <a:srgbClr val="FFFFFF"/>
                    </a:solidFill>
                    <a:latin typeface="DM Sans Bold"/>
                    <a:ea typeface="DM Sans Bold"/>
                  </a:rPr>
                  <a:t>CAMERA</a:t>
                </a:r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5522553" y="4042536"/>
              <a:ext cx="7616557" cy="20313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spcBef>
                  <a:spcPct val="0"/>
                </a:spcBef>
              </a:pPr>
              <a:r>
                <a:rPr lang="en-US" sz="4400" b="0" i="0" u="none" strike="noStrike" baseline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 webcam or any compatible camera for capturing real-time video input. </a:t>
              </a:r>
              <a:endParaRPr lang="en-US" sz="4800" spc="197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Freeform 23"/>
          <p:cNvSpPr/>
          <p:nvPr/>
        </p:nvSpPr>
        <p:spPr>
          <a:xfrm>
            <a:off x="14479722" y="-483375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 rot="-4176364">
            <a:off x="-4105129" y="653023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DB77F11-F50E-AECB-5184-87C3875CED77}"/>
              </a:ext>
            </a:extLst>
          </p:cNvPr>
          <p:cNvGrpSpPr/>
          <p:nvPr/>
        </p:nvGrpSpPr>
        <p:grpSpPr>
          <a:xfrm>
            <a:off x="10261626" y="3009900"/>
            <a:ext cx="7616557" cy="3607078"/>
            <a:chOff x="-323704" y="3146597"/>
            <a:chExt cx="7616557" cy="3607078"/>
          </a:xfrm>
        </p:grpSpPr>
        <p:grpSp>
          <p:nvGrpSpPr>
            <p:cNvPr id="25" name="Group 10">
              <a:extLst>
                <a:ext uri="{FF2B5EF4-FFF2-40B4-BE49-F238E27FC236}">
                  <a16:creationId xmlns:a16="http://schemas.microsoft.com/office/drawing/2014/main" id="{836FA5A4-5651-93EE-0A0D-79E3D5B10109}"/>
                </a:ext>
              </a:extLst>
            </p:cNvPr>
            <p:cNvGrpSpPr/>
            <p:nvPr/>
          </p:nvGrpSpPr>
          <p:grpSpPr>
            <a:xfrm>
              <a:off x="1774426" y="3146597"/>
              <a:ext cx="3474003" cy="864710"/>
              <a:chOff x="0" y="-15695"/>
              <a:chExt cx="914964" cy="227743"/>
            </a:xfrm>
          </p:grpSpPr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C8FCC04F-37B1-7215-402A-DEF720E26A8A}"/>
                  </a:ext>
                </a:extLst>
              </p:cNvPr>
              <p:cNvSpPr/>
              <p:nvPr/>
            </p:nvSpPr>
            <p:spPr>
              <a:xfrm>
                <a:off x="0" y="0"/>
                <a:ext cx="914964" cy="170593"/>
              </a:xfrm>
              <a:custGeom>
                <a:avLst/>
                <a:gdLst/>
                <a:ahLst/>
                <a:cxnLst/>
                <a:rect l="l" t="t" r="r" b="b"/>
                <a:pathLst>
                  <a:path w="914964" h="170593">
                    <a:moveTo>
                      <a:pt x="0" y="0"/>
                    </a:moveTo>
                    <a:lnTo>
                      <a:pt x="914964" y="0"/>
                    </a:lnTo>
                    <a:lnTo>
                      <a:pt x="914964" y="170593"/>
                    </a:lnTo>
                    <a:lnTo>
                      <a:pt x="0" y="170593"/>
                    </a:lnTo>
                    <a:close/>
                  </a:path>
                </a:pathLst>
              </a:custGeom>
              <a:solidFill>
                <a:srgbClr val="1A1A1A"/>
              </a:solidFill>
            </p:spPr>
          </p:sp>
          <p:sp>
            <p:nvSpPr>
              <p:cNvPr id="27" name="TextBox 12">
                <a:extLst>
                  <a:ext uri="{FF2B5EF4-FFF2-40B4-BE49-F238E27FC236}">
                    <a16:creationId xmlns:a16="http://schemas.microsoft.com/office/drawing/2014/main" id="{03D803E3-8A82-9690-3E4F-811B67DCFA4F}"/>
                  </a:ext>
                </a:extLst>
              </p:cNvPr>
              <p:cNvSpPr txBox="1"/>
              <p:nvPr/>
            </p:nvSpPr>
            <p:spPr>
              <a:xfrm>
                <a:off x="0" y="-15695"/>
                <a:ext cx="914964" cy="2277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4114"/>
                  </a:lnSpc>
                  <a:spcBef>
                    <a:spcPct val="0"/>
                  </a:spcBef>
                </a:pPr>
                <a:r>
                  <a:rPr lang="en-US" sz="4000" spc="29" dirty="0">
                    <a:solidFill>
                      <a:srgbClr val="FFFFFF"/>
                    </a:solidFill>
                    <a:latin typeface="DM Sans Bold"/>
                    <a:ea typeface="DM Sans Bold"/>
                  </a:rPr>
                  <a:t>COMPUTER</a:t>
                </a:r>
              </a:p>
            </p:txBody>
          </p:sp>
        </p:grpSp>
        <p:sp>
          <p:nvSpPr>
            <p:cNvPr id="28" name="TextBox 14">
              <a:extLst>
                <a:ext uri="{FF2B5EF4-FFF2-40B4-BE49-F238E27FC236}">
                  <a16:creationId xmlns:a16="http://schemas.microsoft.com/office/drawing/2014/main" id="{6270E86D-542D-37F1-B9DC-1E39C6A494D6}"/>
                </a:ext>
              </a:extLst>
            </p:cNvPr>
            <p:cNvSpPr txBox="1"/>
            <p:nvPr/>
          </p:nvSpPr>
          <p:spPr>
            <a:xfrm>
              <a:off x="-323704" y="4045241"/>
              <a:ext cx="7616557" cy="270843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spcBef>
                  <a:spcPct val="0"/>
                </a:spcBef>
              </a:pPr>
              <a:r>
                <a:rPr lang="en-US" sz="4400" b="0" i="0" u="none" strike="noStrike" baseline="0" dirty="0">
                  <a:solidFill>
                    <a:srgbClr val="000000"/>
                  </a:solidFill>
                  <a:latin typeface="Source Sans Pro" panose="020B0503030403020204" pitchFamily="34" charset="0"/>
                </a:rPr>
                <a:t>A computer with sufficient processing power to handle real-time video processing and game logic. </a:t>
              </a:r>
              <a:endParaRPr lang="en-US" sz="4800" spc="197" dirty="0">
                <a:solidFill>
                  <a:srgbClr val="231F20"/>
                </a:solidFill>
                <a:latin typeface="DM San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402128" y="9090539"/>
            <a:ext cx="807105" cy="783304"/>
          </a:xfrm>
          <a:custGeom>
            <a:avLst/>
            <a:gdLst/>
            <a:ahLst/>
            <a:cxnLst/>
            <a:rect l="l" t="t" r="r" b="b"/>
            <a:pathLst>
              <a:path w="1268693" h="1211025">
                <a:moveTo>
                  <a:pt x="0" y="0"/>
                </a:moveTo>
                <a:lnTo>
                  <a:pt x="1268693" y="0"/>
                </a:lnTo>
                <a:lnTo>
                  <a:pt x="1268693" y="1211025"/>
                </a:lnTo>
                <a:lnTo>
                  <a:pt x="0" y="12110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854653" y="704299"/>
            <a:ext cx="11552977" cy="1166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947" spc="368" dirty="0">
                <a:solidFill>
                  <a:srgbClr val="231F20"/>
                </a:solidFill>
                <a:latin typeface="Oswald Bold"/>
              </a:rPr>
              <a:t>SOFTWARE REQUIREMENTS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7017478-4089-1EAE-2BCE-3ADC8AD87BCC}"/>
              </a:ext>
            </a:extLst>
          </p:cNvPr>
          <p:cNvGrpSpPr/>
          <p:nvPr/>
        </p:nvGrpSpPr>
        <p:grpSpPr>
          <a:xfrm>
            <a:off x="889516" y="2251246"/>
            <a:ext cx="9383603" cy="864710"/>
            <a:chOff x="4659469" y="3100253"/>
            <a:chExt cx="9584298" cy="864710"/>
          </a:xfrm>
        </p:grpSpPr>
        <p:grpSp>
          <p:nvGrpSpPr>
            <p:cNvPr id="15" name="Group 15"/>
            <p:cNvGrpSpPr/>
            <p:nvPr/>
          </p:nvGrpSpPr>
          <p:grpSpPr>
            <a:xfrm>
              <a:off x="4659469" y="3100253"/>
              <a:ext cx="8009091" cy="864710"/>
              <a:chOff x="-674064" y="-27901"/>
              <a:chExt cx="2109391" cy="227743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-386542" y="0"/>
                <a:ext cx="1545324" cy="170593"/>
              </a:xfrm>
              <a:custGeom>
                <a:avLst/>
                <a:gdLst/>
                <a:ahLst/>
                <a:cxnLst/>
                <a:rect l="l" t="t" r="r" b="b"/>
                <a:pathLst>
                  <a:path w="914964" h="170593">
                    <a:moveTo>
                      <a:pt x="0" y="0"/>
                    </a:moveTo>
                    <a:lnTo>
                      <a:pt x="914964" y="0"/>
                    </a:lnTo>
                    <a:lnTo>
                      <a:pt x="914964" y="170593"/>
                    </a:lnTo>
                    <a:lnTo>
                      <a:pt x="0" y="170593"/>
                    </a:lnTo>
                    <a:close/>
                  </a:path>
                </a:pathLst>
              </a:custGeom>
              <a:solidFill>
                <a:srgbClr val="1A1A1A"/>
              </a:solidFill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-674064" y="-27901"/>
                <a:ext cx="2109391" cy="2277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4114"/>
                  </a:lnSpc>
                  <a:spcBef>
                    <a:spcPct val="0"/>
                  </a:spcBef>
                </a:pPr>
                <a:r>
                  <a:rPr lang="en-US" sz="3200" b="1" spc="29" dirty="0">
                    <a:solidFill>
                      <a:srgbClr val="FFFFFF"/>
                    </a:solidFill>
                    <a:latin typeface="DM Sans Bold"/>
                    <a:ea typeface="DM Sans Bold"/>
                  </a:rPr>
                  <a:t>PROGRAMMING</a:t>
                </a:r>
                <a:r>
                  <a:rPr lang="en-US" sz="3200" spc="29" dirty="0">
                    <a:solidFill>
                      <a:srgbClr val="FFFFFF"/>
                    </a:solidFill>
                    <a:latin typeface="DM Sans Bold"/>
                    <a:ea typeface="DM Sans Bold"/>
                  </a:rPr>
                  <a:t> LANGUAGE</a:t>
                </a:r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12215550" y="3206189"/>
              <a:ext cx="2028217" cy="55399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>
                <a:spcBef>
                  <a:spcPct val="0"/>
                </a:spcBef>
              </a:pPr>
              <a:r>
                <a:rPr lang="en-US" sz="3600" spc="197" dirty="0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Python</a:t>
              </a:r>
            </a:p>
          </p:txBody>
        </p:sp>
      </p:grpSp>
      <p:sp>
        <p:nvSpPr>
          <p:cNvPr id="23" name="Freeform 23"/>
          <p:cNvSpPr/>
          <p:nvPr/>
        </p:nvSpPr>
        <p:spPr>
          <a:xfrm>
            <a:off x="14479722" y="-4833750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 rot="-4176364">
            <a:off x="-4105129" y="653023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FB160D5-991E-8015-E23D-A782705C0B15}"/>
              </a:ext>
            </a:extLst>
          </p:cNvPr>
          <p:cNvGrpSpPr/>
          <p:nvPr/>
        </p:nvGrpSpPr>
        <p:grpSpPr>
          <a:xfrm>
            <a:off x="855102" y="3162300"/>
            <a:ext cx="17813898" cy="1107996"/>
            <a:chOff x="4659469" y="2942585"/>
            <a:chExt cx="18194898" cy="1107996"/>
          </a:xfrm>
        </p:grpSpPr>
        <p:grpSp>
          <p:nvGrpSpPr>
            <p:cNvPr id="34" name="Group 15">
              <a:extLst>
                <a:ext uri="{FF2B5EF4-FFF2-40B4-BE49-F238E27FC236}">
                  <a16:creationId xmlns:a16="http://schemas.microsoft.com/office/drawing/2014/main" id="{8F838DEA-8EF7-9B84-6D2D-125D0E481D7D}"/>
                </a:ext>
              </a:extLst>
            </p:cNvPr>
            <p:cNvGrpSpPr/>
            <p:nvPr/>
          </p:nvGrpSpPr>
          <p:grpSpPr>
            <a:xfrm>
              <a:off x="4659469" y="3100253"/>
              <a:ext cx="8009091" cy="864710"/>
              <a:chOff x="-674064" y="-27901"/>
              <a:chExt cx="2109391" cy="227743"/>
            </a:xfrm>
          </p:grpSpPr>
          <p:sp>
            <p:nvSpPr>
              <p:cNvPr id="36" name="Freeform 16">
                <a:extLst>
                  <a:ext uri="{FF2B5EF4-FFF2-40B4-BE49-F238E27FC236}">
                    <a16:creationId xmlns:a16="http://schemas.microsoft.com/office/drawing/2014/main" id="{1CA82FCC-CDC6-B352-E5FE-5BFBE78594CE}"/>
                  </a:ext>
                </a:extLst>
              </p:cNvPr>
              <p:cNvSpPr/>
              <p:nvPr/>
            </p:nvSpPr>
            <p:spPr>
              <a:xfrm>
                <a:off x="-386542" y="0"/>
                <a:ext cx="1545324" cy="170593"/>
              </a:xfrm>
              <a:custGeom>
                <a:avLst/>
                <a:gdLst/>
                <a:ahLst/>
                <a:cxnLst/>
                <a:rect l="l" t="t" r="r" b="b"/>
                <a:pathLst>
                  <a:path w="914964" h="170593">
                    <a:moveTo>
                      <a:pt x="0" y="0"/>
                    </a:moveTo>
                    <a:lnTo>
                      <a:pt x="914964" y="0"/>
                    </a:lnTo>
                    <a:lnTo>
                      <a:pt x="914964" y="170593"/>
                    </a:lnTo>
                    <a:lnTo>
                      <a:pt x="0" y="170593"/>
                    </a:lnTo>
                    <a:close/>
                  </a:path>
                </a:pathLst>
              </a:custGeom>
              <a:solidFill>
                <a:srgbClr val="1A1A1A"/>
              </a:solidFill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37" name="TextBox 17">
                <a:extLst>
                  <a:ext uri="{FF2B5EF4-FFF2-40B4-BE49-F238E27FC236}">
                    <a16:creationId xmlns:a16="http://schemas.microsoft.com/office/drawing/2014/main" id="{543EBAFA-CE18-A9D8-C184-F0A52B278427}"/>
                  </a:ext>
                </a:extLst>
              </p:cNvPr>
              <p:cNvSpPr txBox="1"/>
              <p:nvPr/>
            </p:nvSpPr>
            <p:spPr>
              <a:xfrm>
                <a:off x="-674064" y="-27901"/>
                <a:ext cx="2109391" cy="2277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4114"/>
                  </a:lnSpc>
                  <a:spcBef>
                    <a:spcPct val="0"/>
                  </a:spcBef>
                </a:pPr>
                <a:r>
                  <a:rPr lang="en-US" sz="3200" b="1" spc="29" dirty="0">
                    <a:solidFill>
                      <a:srgbClr val="FFFFFF"/>
                    </a:solidFill>
                    <a:latin typeface="DM Sans Bold"/>
                    <a:ea typeface="DM Sans Bold"/>
                  </a:rPr>
                  <a:t>LIBRARIES</a:t>
                </a:r>
                <a:endParaRPr lang="en-US" sz="3200" spc="29" dirty="0">
                  <a:solidFill>
                    <a:srgbClr val="FFFFFF"/>
                  </a:solidFill>
                  <a:latin typeface="DM Sans Bold"/>
                  <a:ea typeface="DM Sans Bold"/>
                </a:endParaRPr>
              </a:p>
            </p:txBody>
          </p:sp>
        </p:grpSp>
        <p:sp>
          <p:nvSpPr>
            <p:cNvPr id="35" name="TextBox 18">
              <a:extLst>
                <a:ext uri="{FF2B5EF4-FFF2-40B4-BE49-F238E27FC236}">
                  <a16:creationId xmlns:a16="http://schemas.microsoft.com/office/drawing/2014/main" id="{2FBBF61E-B9D4-9AF1-100F-D8154F1FADE6}"/>
                </a:ext>
              </a:extLst>
            </p:cNvPr>
            <p:cNvSpPr txBox="1"/>
            <p:nvPr/>
          </p:nvSpPr>
          <p:spPr>
            <a:xfrm>
              <a:off x="12215550" y="2942585"/>
              <a:ext cx="10638817" cy="11079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>
                <a:spcBef>
                  <a:spcPct val="0"/>
                </a:spcBef>
              </a:pPr>
              <a:r>
                <a:rPr lang="en-US" sz="3600" spc="197" dirty="0" err="1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OpenCv</a:t>
              </a:r>
              <a:r>
                <a:rPr lang="en-US" sz="3600" spc="197" dirty="0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, </a:t>
              </a:r>
              <a:r>
                <a:rPr lang="en-US" sz="3600" spc="197" dirty="0" err="1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Mediapipe</a:t>
              </a:r>
              <a:r>
                <a:rPr lang="en-US" sz="3600" spc="197" dirty="0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sz="3600" spc="197" dirty="0" err="1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CVZone</a:t>
              </a:r>
              <a:r>
                <a:rPr lang="en-US" sz="3600" spc="197" dirty="0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, </a:t>
              </a:r>
              <a:r>
                <a:rPr lang="en-US" sz="3600" spc="197" dirty="0" err="1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Tkinter</a:t>
              </a:r>
              <a:r>
                <a:rPr lang="en-US" sz="3600" spc="197" dirty="0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sz="3600" spc="197" dirty="0" err="1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Pyautogui</a:t>
              </a:r>
              <a:endParaRPr lang="en-US" sz="3600" spc="197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7F8CFB-68C1-1B97-2869-3B20406D8273}"/>
              </a:ext>
            </a:extLst>
          </p:cNvPr>
          <p:cNvGrpSpPr/>
          <p:nvPr/>
        </p:nvGrpSpPr>
        <p:grpSpPr>
          <a:xfrm>
            <a:off x="838200" y="4431190"/>
            <a:ext cx="9383603" cy="864710"/>
            <a:chOff x="4659469" y="3100253"/>
            <a:chExt cx="9584298" cy="864710"/>
          </a:xfrm>
        </p:grpSpPr>
        <p:grpSp>
          <p:nvGrpSpPr>
            <p:cNvPr id="39" name="Group 15">
              <a:extLst>
                <a:ext uri="{FF2B5EF4-FFF2-40B4-BE49-F238E27FC236}">
                  <a16:creationId xmlns:a16="http://schemas.microsoft.com/office/drawing/2014/main" id="{E5C426A9-CB1C-43BA-8CAE-F0A678A84097}"/>
                </a:ext>
              </a:extLst>
            </p:cNvPr>
            <p:cNvGrpSpPr/>
            <p:nvPr/>
          </p:nvGrpSpPr>
          <p:grpSpPr>
            <a:xfrm>
              <a:off x="4659469" y="3100253"/>
              <a:ext cx="8009091" cy="864710"/>
              <a:chOff x="-674064" y="-27901"/>
              <a:chExt cx="2109391" cy="227743"/>
            </a:xfrm>
          </p:grpSpPr>
          <p:sp>
            <p:nvSpPr>
              <p:cNvPr id="41" name="Freeform 16">
                <a:extLst>
                  <a:ext uri="{FF2B5EF4-FFF2-40B4-BE49-F238E27FC236}">
                    <a16:creationId xmlns:a16="http://schemas.microsoft.com/office/drawing/2014/main" id="{5D1ED6C2-6B9A-68BF-6547-60D6C6BE1A4D}"/>
                  </a:ext>
                </a:extLst>
              </p:cNvPr>
              <p:cNvSpPr/>
              <p:nvPr/>
            </p:nvSpPr>
            <p:spPr>
              <a:xfrm>
                <a:off x="-386542" y="0"/>
                <a:ext cx="1545324" cy="170593"/>
              </a:xfrm>
              <a:custGeom>
                <a:avLst/>
                <a:gdLst/>
                <a:ahLst/>
                <a:cxnLst/>
                <a:rect l="l" t="t" r="r" b="b"/>
                <a:pathLst>
                  <a:path w="914964" h="170593">
                    <a:moveTo>
                      <a:pt x="0" y="0"/>
                    </a:moveTo>
                    <a:lnTo>
                      <a:pt x="914964" y="0"/>
                    </a:lnTo>
                    <a:lnTo>
                      <a:pt x="914964" y="170593"/>
                    </a:lnTo>
                    <a:lnTo>
                      <a:pt x="0" y="170593"/>
                    </a:lnTo>
                    <a:close/>
                  </a:path>
                </a:pathLst>
              </a:custGeom>
              <a:solidFill>
                <a:srgbClr val="1A1A1A"/>
              </a:solidFill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42" name="TextBox 17">
                <a:extLst>
                  <a:ext uri="{FF2B5EF4-FFF2-40B4-BE49-F238E27FC236}">
                    <a16:creationId xmlns:a16="http://schemas.microsoft.com/office/drawing/2014/main" id="{86017F9B-FE7A-3696-A5A6-189CDF757586}"/>
                  </a:ext>
                </a:extLst>
              </p:cNvPr>
              <p:cNvSpPr txBox="1"/>
              <p:nvPr/>
            </p:nvSpPr>
            <p:spPr>
              <a:xfrm>
                <a:off x="-674064" y="-27901"/>
                <a:ext cx="2109391" cy="2277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4114"/>
                  </a:lnSpc>
                  <a:spcBef>
                    <a:spcPct val="0"/>
                  </a:spcBef>
                </a:pPr>
                <a:r>
                  <a:rPr lang="en-US" sz="3200" b="1" spc="29" dirty="0">
                    <a:solidFill>
                      <a:srgbClr val="FFFFFF"/>
                    </a:solidFill>
                    <a:latin typeface="DM Sans Bold"/>
                    <a:ea typeface="DM Sans Bold"/>
                  </a:rPr>
                  <a:t>GAME ENGINE</a:t>
                </a:r>
                <a:endParaRPr lang="en-US" sz="3200" spc="29" dirty="0">
                  <a:solidFill>
                    <a:srgbClr val="FFFFFF"/>
                  </a:solidFill>
                  <a:latin typeface="DM Sans Bold"/>
                  <a:ea typeface="DM Sans Bold"/>
                </a:endParaRPr>
              </a:p>
            </p:txBody>
          </p:sp>
        </p:grpSp>
        <p:sp>
          <p:nvSpPr>
            <p:cNvPr id="40" name="TextBox 18">
              <a:extLst>
                <a:ext uri="{FF2B5EF4-FFF2-40B4-BE49-F238E27FC236}">
                  <a16:creationId xmlns:a16="http://schemas.microsoft.com/office/drawing/2014/main" id="{B945A65F-5FDE-595A-FC7D-B93D8DC37275}"/>
                </a:ext>
              </a:extLst>
            </p:cNvPr>
            <p:cNvSpPr txBox="1"/>
            <p:nvPr/>
          </p:nvSpPr>
          <p:spPr>
            <a:xfrm>
              <a:off x="12215550" y="3206189"/>
              <a:ext cx="2028217" cy="55399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spcBef>
                  <a:spcPct val="0"/>
                </a:spcBef>
              </a:pPr>
              <a:r>
                <a:rPr lang="en-US" sz="3600" spc="197" dirty="0" err="1">
                  <a:solidFill>
                    <a:srgbClr val="231F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Pygame</a:t>
              </a:r>
              <a:endParaRPr lang="en-US" sz="3600" spc="197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3" name="TextBox 13">
            <a:extLst>
              <a:ext uri="{FF2B5EF4-FFF2-40B4-BE49-F238E27FC236}">
                <a16:creationId xmlns:a16="http://schemas.microsoft.com/office/drawing/2014/main" id="{0D9E837F-27F8-001A-5FD2-D0A9DD872AF3}"/>
              </a:ext>
            </a:extLst>
          </p:cNvPr>
          <p:cNvSpPr txBox="1"/>
          <p:nvPr/>
        </p:nvSpPr>
        <p:spPr>
          <a:xfrm>
            <a:off x="2926745" y="5996236"/>
            <a:ext cx="11552977" cy="1166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947" spc="368" dirty="0">
                <a:solidFill>
                  <a:srgbClr val="231F20"/>
                </a:solidFill>
                <a:latin typeface="Oswald Bold"/>
              </a:rPr>
              <a:t>OTHER REQUIREMENTS</a:t>
            </a:r>
          </a:p>
        </p:txBody>
      </p:sp>
      <p:sp>
        <p:nvSpPr>
          <p:cNvPr id="44" name="TextBox 18">
            <a:extLst>
              <a:ext uri="{FF2B5EF4-FFF2-40B4-BE49-F238E27FC236}">
                <a16:creationId xmlns:a16="http://schemas.microsoft.com/office/drawing/2014/main" id="{5785490F-5789-FA9A-91A2-5D5913B0201F}"/>
              </a:ext>
            </a:extLst>
          </p:cNvPr>
          <p:cNvSpPr txBox="1"/>
          <p:nvPr/>
        </p:nvSpPr>
        <p:spPr>
          <a:xfrm>
            <a:off x="5604304" y="7282927"/>
            <a:ext cx="7990660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sz="3600" spc="197" dirty="0">
                <a:solidFill>
                  <a:srgbClr val="231F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Proper background light</a:t>
            </a:r>
          </a:p>
        </p:txBody>
      </p:sp>
    </p:spTree>
    <p:extLst>
      <p:ext uri="{BB962C8B-B14F-4D97-AF65-F5344CB8AC3E}">
        <p14:creationId xmlns:p14="http://schemas.microsoft.com/office/powerpoint/2010/main" val="3010937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887923">
            <a:off x="14088130" y="-9429069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570504" y="2592526"/>
            <a:ext cx="2932415" cy="2351362"/>
            <a:chOff x="0" y="0"/>
            <a:chExt cx="1075555" cy="8624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75555" cy="862436"/>
            </a:xfrm>
            <a:custGeom>
              <a:avLst/>
              <a:gdLst/>
              <a:ahLst/>
              <a:cxnLst/>
              <a:rect l="l" t="t" r="r" b="b"/>
              <a:pathLst>
                <a:path w="1075555" h="862436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581600" y="5240310"/>
            <a:ext cx="2932415" cy="847111"/>
            <a:chOff x="0" y="0"/>
            <a:chExt cx="1075555" cy="3107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5906785" y="3897885"/>
            <a:ext cx="2932415" cy="2351362"/>
          </a:xfrm>
          <a:custGeom>
            <a:avLst/>
            <a:gdLst/>
            <a:ahLst/>
            <a:cxnLst/>
            <a:rect l="l" t="t" r="r" b="b"/>
            <a:pathLst>
              <a:path w="1075555" h="862436">
                <a:moveTo>
                  <a:pt x="81844" y="0"/>
                </a:moveTo>
                <a:lnTo>
                  <a:pt x="993712" y="0"/>
                </a:lnTo>
                <a:cubicBezTo>
                  <a:pt x="1015418" y="0"/>
                  <a:pt x="1036235" y="8623"/>
                  <a:pt x="1051584" y="23971"/>
                </a:cubicBezTo>
                <a:cubicBezTo>
                  <a:pt x="1066932" y="39320"/>
                  <a:pt x="1075555" y="60137"/>
                  <a:pt x="1075555" y="81844"/>
                </a:cubicBezTo>
                <a:lnTo>
                  <a:pt x="1075555" y="780592"/>
                </a:lnTo>
                <a:cubicBezTo>
                  <a:pt x="1075555" y="825793"/>
                  <a:pt x="1038913" y="862436"/>
                  <a:pt x="993712" y="862436"/>
                </a:cubicBezTo>
                <a:lnTo>
                  <a:pt x="81844" y="862436"/>
                </a:lnTo>
                <a:cubicBezTo>
                  <a:pt x="60137" y="862436"/>
                  <a:pt x="39320" y="853813"/>
                  <a:pt x="23971" y="838465"/>
                </a:cubicBezTo>
                <a:cubicBezTo>
                  <a:pt x="8623" y="823116"/>
                  <a:pt x="0" y="802299"/>
                  <a:pt x="0" y="780592"/>
                </a:cubicBezTo>
                <a:lnTo>
                  <a:pt x="0" y="81844"/>
                </a:lnTo>
                <a:cubicBezTo>
                  <a:pt x="0" y="60137"/>
                  <a:pt x="8623" y="39320"/>
                  <a:pt x="23971" y="23971"/>
                </a:cubicBezTo>
                <a:cubicBezTo>
                  <a:pt x="39320" y="8623"/>
                  <a:pt x="60137" y="0"/>
                  <a:pt x="81844" y="0"/>
                </a:cubicBezTo>
                <a:close/>
              </a:path>
            </a:pathLst>
          </a:custGeom>
          <a:solidFill>
            <a:srgbClr val="FFFFFF">
              <a:alpha val="98824"/>
            </a:srgbClr>
          </a:solidFill>
        </p:spPr>
        <p:txBody>
          <a:bodyPr/>
          <a:lstStyle/>
          <a:p>
            <a:pPr algn="ctr"/>
            <a:r>
              <a:rPr lang="en-IN" sz="2800" dirty="0">
                <a:latin typeface="Montserrat Light" panose="00000400000000000000" pitchFamily="2" charset="0"/>
              </a:rPr>
              <a:t>Track the hand or head using </a:t>
            </a:r>
            <a:r>
              <a:rPr lang="en-IN" sz="2800" dirty="0" err="1">
                <a:latin typeface="Montserrat Light" panose="00000400000000000000" pitchFamily="2" charset="0"/>
              </a:rPr>
              <a:t>opencv</a:t>
            </a:r>
            <a:endParaRPr lang="en-IN" sz="2800" dirty="0">
              <a:latin typeface="Montserrat Light" panose="00000400000000000000" pitchFamily="2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346378" y="4074547"/>
            <a:ext cx="2932415" cy="240330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59"/>
              </a:lnSpc>
            </a:pPr>
            <a:endParaRPr/>
          </a:p>
        </p:txBody>
      </p:sp>
      <p:grpSp>
        <p:nvGrpSpPr>
          <p:cNvPr id="13" name="Group 13"/>
          <p:cNvGrpSpPr/>
          <p:nvPr/>
        </p:nvGrpSpPr>
        <p:grpSpPr>
          <a:xfrm>
            <a:off x="5906785" y="6358681"/>
            <a:ext cx="2932415" cy="766019"/>
            <a:chOff x="0" y="0"/>
            <a:chExt cx="1075555" cy="31070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326385" y="2781300"/>
            <a:ext cx="2932415" cy="2351362"/>
            <a:chOff x="0" y="0"/>
            <a:chExt cx="1075555" cy="86243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75555" cy="862436"/>
            </a:xfrm>
            <a:custGeom>
              <a:avLst/>
              <a:gdLst/>
              <a:ahLst/>
              <a:cxnLst/>
              <a:rect l="l" t="t" r="r" b="b"/>
              <a:pathLst>
                <a:path w="1075555" h="862436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157350" y="5301200"/>
            <a:ext cx="2932415" cy="791070"/>
            <a:chOff x="0" y="0"/>
            <a:chExt cx="1075555" cy="31070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 rot="-1885381">
            <a:off x="9086334" y="4705420"/>
            <a:ext cx="1229916" cy="704491"/>
          </a:xfrm>
          <a:custGeom>
            <a:avLst/>
            <a:gdLst/>
            <a:ahLst/>
            <a:cxnLst/>
            <a:rect l="l" t="t" r="r" b="b"/>
            <a:pathLst>
              <a:path w="1776375" h="501826">
                <a:moveTo>
                  <a:pt x="0" y="0"/>
                </a:moveTo>
                <a:lnTo>
                  <a:pt x="1776374" y="0"/>
                </a:lnTo>
                <a:lnTo>
                  <a:pt x="1776374" y="501826"/>
                </a:lnTo>
                <a:lnTo>
                  <a:pt x="0" y="501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685800" y="587361"/>
            <a:ext cx="12024712" cy="15333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3015"/>
              </a:lnSpc>
              <a:spcBef>
                <a:spcPct val="0"/>
              </a:spcBef>
            </a:pPr>
            <a:r>
              <a:rPr lang="en-US" sz="9431" spc="924" dirty="0">
                <a:solidFill>
                  <a:srgbClr val="231F20"/>
                </a:solidFill>
                <a:latin typeface="Oswald Bold"/>
              </a:rPr>
              <a:t>WORKING PROCESS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58420" y="5223064"/>
            <a:ext cx="2556583" cy="911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 dirty="0">
                <a:solidFill>
                  <a:srgbClr val="231F20"/>
                </a:solidFill>
                <a:latin typeface="Oswald"/>
              </a:rPr>
              <a:t>CAMERA INITIALIZATION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80614" y="2781300"/>
            <a:ext cx="2534389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2800" dirty="0">
                <a:solidFill>
                  <a:srgbClr val="100F0D"/>
                </a:solidFill>
                <a:latin typeface="Montserrat Light"/>
              </a:rPr>
              <a:t>Start the webcam or other camera linked with the device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094701" y="6528424"/>
            <a:ext cx="2556583" cy="437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 dirty="0">
                <a:solidFill>
                  <a:srgbClr val="231F20"/>
                </a:solidFill>
                <a:latin typeface="Oswald"/>
              </a:rPr>
              <a:t>TRACKING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556489" y="4295023"/>
            <a:ext cx="2534389" cy="274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38"/>
              </a:lnSpc>
            </a:pPr>
            <a:endParaRPr lang="en-US" sz="1670" dirty="0">
              <a:solidFill>
                <a:srgbClr val="100F0D"/>
              </a:solidFill>
              <a:latin typeface="Montserrat Light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0514301" y="5411838"/>
            <a:ext cx="2556583" cy="437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 dirty="0">
                <a:solidFill>
                  <a:srgbClr val="231F20"/>
                </a:solidFill>
                <a:latin typeface="Oswald"/>
              </a:rPr>
              <a:t>RECOGNITION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522206" y="3011122"/>
            <a:ext cx="2534389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2800" dirty="0">
                <a:solidFill>
                  <a:srgbClr val="100F0D"/>
                </a:solidFill>
                <a:latin typeface="Montserrat Light"/>
              </a:rPr>
              <a:t>Recognize gestures using </a:t>
            </a:r>
            <a:r>
              <a:rPr lang="en-US" sz="2800" dirty="0" err="1">
                <a:solidFill>
                  <a:srgbClr val="100F0D"/>
                </a:solidFill>
                <a:latin typeface="Montserrat Light"/>
              </a:rPr>
              <a:t>mediapipe</a:t>
            </a:r>
            <a:r>
              <a:rPr lang="en-US" sz="2800" dirty="0">
                <a:solidFill>
                  <a:srgbClr val="100F0D"/>
                </a:solidFill>
                <a:latin typeface="Montserrat Light"/>
              </a:rPr>
              <a:t> , </a:t>
            </a:r>
            <a:r>
              <a:rPr lang="en-US" sz="2800" dirty="0" err="1">
                <a:solidFill>
                  <a:srgbClr val="100F0D"/>
                </a:solidFill>
                <a:latin typeface="Montserrat Light"/>
              </a:rPr>
              <a:t>cvzone</a:t>
            </a:r>
            <a:endParaRPr lang="en-US" sz="2800" dirty="0">
              <a:solidFill>
                <a:srgbClr val="100F0D"/>
              </a:solidFill>
              <a:latin typeface="Montserrat Light"/>
            </a:endParaRPr>
          </a:p>
        </p:txBody>
      </p:sp>
      <p:sp>
        <p:nvSpPr>
          <p:cNvPr id="30" name="Freeform 30"/>
          <p:cNvSpPr/>
          <p:nvPr/>
        </p:nvSpPr>
        <p:spPr>
          <a:xfrm rot="-8970905" flipH="1">
            <a:off x="4737868" y="3785219"/>
            <a:ext cx="1186678" cy="786701"/>
          </a:xfrm>
          <a:custGeom>
            <a:avLst/>
            <a:gdLst/>
            <a:ahLst/>
            <a:cxnLst/>
            <a:rect l="l" t="t" r="r" b="b"/>
            <a:pathLst>
              <a:path w="1776375" h="501826">
                <a:moveTo>
                  <a:pt x="1776375" y="0"/>
                </a:moveTo>
                <a:lnTo>
                  <a:pt x="0" y="0"/>
                </a:lnTo>
                <a:lnTo>
                  <a:pt x="0" y="501826"/>
                </a:lnTo>
                <a:lnTo>
                  <a:pt x="1776375" y="501826"/>
                </a:lnTo>
                <a:lnTo>
                  <a:pt x="1776375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2" name="Freeform 32"/>
          <p:cNvSpPr/>
          <p:nvPr/>
        </p:nvSpPr>
        <p:spPr>
          <a:xfrm rot="887923">
            <a:off x="-7091538" y="5191787"/>
            <a:ext cx="13977230" cy="14342307"/>
          </a:xfrm>
          <a:custGeom>
            <a:avLst/>
            <a:gdLst/>
            <a:ahLst/>
            <a:cxnLst/>
            <a:rect l="l" t="t" r="r" b="b"/>
            <a:pathLst>
              <a:path w="13977230" h="14342307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3" name="Freeform 30">
            <a:extLst>
              <a:ext uri="{FF2B5EF4-FFF2-40B4-BE49-F238E27FC236}">
                <a16:creationId xmlns:a16="http://schemas.microsoft.com/office/drawing/2014/main" id="{9FA7DD0A-D9E5-A506-8A3D-72BEAC4785EE}"/>
              </a:ext>
            </a:extLst>
          </p:cNvPr>
          <p:cNvSpPr/>
          <p:nvPr/>
        </p:nvSpPr>
        <p:spPr>
          <a:xfrm rot="-8970905" flipH="1">
            <a:off x="13583367" y="3899283"/>
            <a:ext cx="1231118" cy="786701"/>
          </a:xfrm>
          <a:custGeom>
            <a:avLst/>
            <a:gdLst/>
            <a:ahLst/>
            <a:cxnLst/>
            <a:rect l="l" t="t" r="r" b="b"/>
            <a:pathLst>
              <a:path w="1776375" h="501826">
                <a:moveTo>
                  <a:pt x="1776375" y="0"/>
                </a:moveTo>
                <a:lnTo>
                  <a:pt x="0" y="0"/>
                </a:lnTo>
                <a:lnTo>
                  <a:pt x="0" y="501826"/>
                </a:lnTo>
                <a:lnTo>
                  <a:pt x="1776375" y="501826"/>
                </a:lnTo>
                <a:lnTo>
                  <a:pt x="1776375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34" name="Group 16">
            <a:extLst>
              <a:ext uri="{FF2B5EF4-FFF2-40B4-BE49-F238E27FC236}">
                <a16:creationId xmlns:a16="http://schemas.microsoft.com/office/drawing/2014/main" id="{AD9B90B0-A61E-228F-4D99-1AC80DFC05A2}"/>
              </a:ext>
            </a:extLst>
          </p:cNvPr>
          <p:cNvGrpSpPr/>
          <p:nvPr/>
        </p:nvGrpSpPr>
        <p:grpSpPr>
          <a:xfrm>
            <a:off x="14974585" y="4000500"/>
            <a:ext cx="2932415" cy="2351362"/>
            <a:chOff x="0" y="0"/>
            <a:chExt cx="1075555" cy="862436"/>
          </a:xfrm>
        </p:grpSpPr>
        <p:sp>
          <p:nvSpPr>
            <p:cNvPr id="35" name="Freeform 17">
              <a:extLst>
                <a:ext uri="{FF2B5EF4-FFF2-40B4-BE49-F238E27FC236}">
                  <a16:creationId xmlns:a16="http://schemas.microsoft.com/office/drawing/2014/main" id="{9B8E72A3-5AB6-9B89-68CD-F3FC0DBC77A1}"/>
                </a:ext>
              </a:extLst>
            </p:cNvPr>
            <p:cNvSpPr/>
            <p:nvPr/>
          </p:nvSpPr>
          <p:spPr>
            <a:xfrm>
              <a:off x="0" y="0"/>
              <a:ext cx="1075555" cy="862436"/>
            </a:xfrm>
            <a:custGeom>
              <a:avLst/>
              <a:gdLst/>
              <a:ahLst/>
              <a:cxnLst/>
              <a:rect l="l" t="t" r="r" b="b"/>
              <a:pathLst>
                <a:path w="1075555" h="862436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36" name="TextBox 18">
              <a:extLst>
                <a:ext uri="{FF2B5EF4-FFF2-40B4-BE49-F238E27FC236}">
                  <a16:creationId xmlns:a16="http://schemas.microsoft.com/office/drawing/2014/main" id="{556B4A33-9126-5A5D-3330-BDD4F2BE5619}"/>
                </a:ext>
              </a:extLst>
            </p:cNvPr>
            <p:cNvSpPr txBox="1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37" name="Group 19">
            <a:extLst>
              <a:ext uri="{FF2B5EF4-FFF2-40B4-BE49-F238E27FC236}">
                <a16:creationId xmlns:a16="http://schemas.microsoft.com/office/drawing/2014/main" id="{C1922EC0-28C6-4555-37C2-DF910F68F55E}"/>
              </a:ext>
            </a:extLst>
          </p:cNvPr>
          <p:cNvGrpSpPr/>
          <p:nvPr/>
        </p:nvGrpSpPr>
        <p:grpSpPr>
          <a:xfrm>
            <a:off x="14805550" y="6520400"/>
            <a:ext cx="2932415" cy="791070"/>
            <a:chOff x="0" y="0"/>
            <a:chExt cx="1075555" cy="310705"/>
          </a:xfrm>
        </p:grpSpPr>
        <p:sp>
          <p:nvSpPr>
            <p:cNvPr id="38" name="Freeform 20">
              <a:extLst>
                <a:ext uri="{FF2B5EF4-FFF2-40B4-BE49-F238E27FC236}">
                  <a16:creationId xmlns:a16="http://schemas.microsoft.com/office/drawing/2014/main" id="{EC781B01-E690-9934-27DC-7AB8AE82A325}"/>
                </a:ext>
              </a:extLst>
            </p:cNvPr>
            <p:cNvSpPr/>
            <p:nvPr/>
          </p:nvSpPr>
          <p:spPr>
            <a:xfrm>
              <a:off x="0" y="0"/>
              <a:ext cx="1075555" cy="310705"/>
            </a:xfrm>
            <a:custGeom>
              <a:avLst/>
              <a:gdLst/>
              <a:ahLst/>
              <a:cxn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id="39" name="TextBox 21">
              <a:extLst>
                <a:ext uri="{FF2B5EF4-FFF2-40B4-BE49-F238E27FC236}">
                  <a16:creationId xmlns:a16="http://schemas.microsoft.com/office/drawing/2014/main" id="{47DA7E6E-0C3E-C59F-2806-8A6DCE7D02DF}"/>
                </a:ext>
              </a:extLst>
            </p:cNvPr>
            <p:cNvSpPr txBox="1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40" name="TextBox 28">
            <a:extLst>
              <a:ext uri="{FF2B5EF4-FFF2-40B4-BE49-F238E27FC236}">
                <a16:creationId xmlns:a16="http://schemas.microsoft.com/office/drawing/2014/main" id="{43980B8B-94C7-0BD3-BE56-77ACA7CCC5C1}"/>
              </a:ext>
            </a:extLst>
          </p:cNvPr>
          <p:cNvSpPr txBox="1"/>
          <p:nvPr/>
        </p:nvSpPr>
        <p:spPr>
          <a:xfrm>
            <a:off x="15162501" y="6631038"/>
            <a:ext cx="2556583" cy="437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37"/>
              </a:lnSpc>
              <a:spcBef>
                <a:spcPct val="0"/>
              </a:spcBef>
            </a:pPr>
            <a:r>
              <a:rPr lang="en-US" sz="2708" spc="265" dirty="0">
                <a:solidFill>
                  <a:srgbClr val="231F20"/>
                </a:solidFill>
                <a:latin typeface="Oswald"/>
              </a:rPr>
              <a:t>CONTROL</a:t>
            </a:r>
          </a:p>
        </p:txBody>
      </p:sp>
      <p:sp>
        <p:nvSpPr>
          <p:cNvPr id="41" name="TextBox 29">
            <a:extLst>
              <a:ext uri="{FF2B5EF4-FFF2-40B4-BE49-F238E27FC236}">
                <a16:creationId xmlns:a16="http://schemas.microsoft.com/office/drawing/2014/main" id="{FBB375B1-381F-027A-E827-684DFDA0F8B9}"/>
              </a:ext>
            </a:extLst>
          </p:cNvPr>
          <p:cNvSpPr txBox="1"/>
          <p:nvPr/>
        </p:nvSpPr>
        <p:spPr>
          <a:xfrm>
            <a:off x="15173597" y="4117561"/>
            <a:ext cx="2534389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2800" dirty="0">
                <a:solidFill>
                  <a:srgbClr val="100F0D"/>
                </a:solidFill>
                <a:latin typeface="Montserrat Light"/>
              </a:rPr>
              <a:t>Control the mouse and keyboard using </a:t>
            </a:r>
            <a:r>
              <a:rPr lang="en-US" sz="2800" dirty="0" err="1">
                <a:solidFill>
                  <a:srgbClr val="100F0D"/>
                </a:solidFill>
                <a:latin typeface="Montserrat Light"/>
              </a:rPr>
              <a:t>pyautogui</a:t>
            </a:r>
            <a:endParaRPr lang="en-US" sz="2800" dirty="0">
              <a:solidFill>
                <a:srgbClr val="100F0D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2163000" y="3162300"/>
            <a:ext cx="4473739" cy="853740"/>
            <a:chOff x="0" y="-37777"/>
            <a:chExt cx="1178269" cy="22485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7777"/>
              <a:ext cx="1178269" cy="224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 dirty="0">
                  <a:solidFill>
                    <a:srgbClr val="FFFFFF"/>
                  </a:solidFill>
                  <a:latin typeface="DM Sans Italics"/>
                </a:rPr>
                <a:t>Handicapped people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690980" y="1232286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 dirty="0">
                <a:solidFill>
                  <a:srgbClr val="FFFFFF"/>
                </a:solidFill>
                <a:latin typeface="Oswald Bold"/>
              </a:rPr>
              <a:t>USE-CASES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893475" y="3373530"/>
            <a:ext cx="9034431" cy="2949708"/>
            <a:chOff x="0" y="0"/>
            <a:chExt cx="1744696" cy="5422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7010400" y="3630445"/>
            <a:ext cx="8900334" cy="18800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  <a:latin typeface="DM Sans"/>
              </a:rPr>
              <a:t>Useful for handicapped people.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  <a:latin typeface="DM Sans"/>
              </a:rPr>
              <a:t>Different hand &amp; head gestures for different handicap people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1410691" y="6743700"/>
            <a:ext cx="4473739" cy="636748"/>
            <a:chOff x="0" y="0"/>
            <a:chExt cx="1178269" cy="16770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1178269" cy="224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 dirty="0">
                  <a:solidFill>
                    <a:srgbClr val="FFFFFF"/>
                  </a:solidFill>
                  <a:latin typeface="DM Sans Italics"/>
                </a:rPr>
                <a:t>AR / VR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2179166" y="6811496"/>
            <a:ext cx="9034431" cy="2808103"/>
            <a:chOff x="0" y="0"/>
            <a:chExt cx="1744696" cy="54229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440165" y="7195557"/>
            <a:ext cx="8512431" cy="1233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  <a:latin typeface="DM Sans"/>
              </a:rPr>
              <a:t>Can be integrated with AR / VR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  <a:latin typeface="DM Sans"/>
              </a:rPr>
              <a:t>Cheap &amp; Affordable competitor for AR/VR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6D0429D-9596-F072-12C2-47A83D0EE9C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998" y="3939839"/>
            <a:ext cx="4473739" cy="238339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0354733-7E07-B4AF-4293-A7F1EA8EFA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691" y="7380448"/>
            <a:ext cx="4477271" cy="284483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2851369" y="-3442596"/>
            <a:ext cx="6709932" cy="6885191"/>
          </a:xfrm>
          <a:custGeom>
            <a:avLst/>
            <a:gdLst/>
            <a:ahLst/>
            <a:cxnLst/>
            <a:rect l="l" t="t" r="r" b="b"/>
            <a:pathLst>
              <a:path w="6709932" h="6885191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2163000" y="3162300"/>
            <a:ext cx="4473739" cy="853740"/>
            <a:chOff x="0" y="-37777"/>
            <a:chExt cx="1178269" cy="22485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7777"/>
              <a:ext cx="1178269" cy="224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 dirty="0">
                  <a:solidFill>
                    <a:srgbClr val="FFFFFF"/>
                  </a:solidFill>
                  <a:latin typeface="DM Sans Italics"/>
                </a:rPr>
                <a:t>Smart Devices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690980" y="1232286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 dirty="0">
                <a:solidFill>
                  <a:srgbClr val="FFFFFF"/>
                </a:solidFill>
                <a:latin typeface="Oswald Bold"/>
              </a:rPr>
              <a:t>USE-CASES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893475" y="3373530"/>
            <a:ext cx="9034431" cy="2949708"/>
            <a:chOff x="0" y="0"/>
            <a:chExt cx="1744696" cy="5422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7010400" y="3630445"/>
            <a:ext cx="8900334" cy="18800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  <a:latin typeface="DM Sans"/>
              </a:rPr>
              <a:t>Smart Devices can be made.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  <a:latin typeface="DM Sans"/>
              </a:rPr>
              <a:t>Instruct devices to perform task through gestures.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1410691" y="6651960"/>
            <a:ext cx="4473739" cy="853740"/>
            <a:chOff x="0" y="-24162"/>
            <a:chExt cx="1178269" cy="22485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78269" cy="167703"/>
            </a:xfrm>
            <a:custGeom>
              <a:avLst/>
              <a:gdLst/>
              <a:ahLst/>
              <a:cxnLst/>
              <a:rect l="l" t="t" r="r" b="b"/>
              <a:pathLst>
                <a:path w="1178269" h="167703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24162"/>
              <a:ext cx="1178269" cy="224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 dirty="0">
                  <a:solidFill>
                    <a:srgbClr val="FFFFFF"/>
                  </a:solidFill>
                  <a:latin typeface="DM Sans Italics"/>
                </a:rPr>
                <a:t>No Physical Interaction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2179166" y="6811496"/>
            <a:ext cx="9034431" cy="2808103"/>
            <a:chOff x="0" y="0"/>
            <a:chExt cx="1744696" cy="54229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440165" y="7195557"/>
            <a:ext cx="8512431" cy="18800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  <a:latin typeface="DM Sans"/>
              </a:rPr>
              <a:t>No physical interaction needed with physical devices. 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  <a:latin typeface="DM Sans"/>
              </a:rPr>
              <a:t>Can be used at a recognizable distance.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0354733-7E07-B4AF-4293-A7F1EA8EFA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691" y="7380448"/>
            <a:ext cx="4477271" cy="284483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B787064-02BC-3784-EFB0-B155B00D10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662" y="3953033"/>
            <a:ext cx="4473738" cy="242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262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C0164BA-4354-F0DE-1FFE-F2B916748DE7}"/>
              </a:ext>
            </a:extLst>
          </p:cNvPr>
          <p:cNvGrpSpPr/>
          <p:nvPr/>
        </p:nvGrpSpPr>
        <p:grpSpPr>
          <a:xfrm>
            <a:off x="2362200" y="2764980"/>
            <a:ext cx="6553199" cy="5142735"/>
            <a:chOff x="2142191" y="3396305"/>
            <a:chExt cx="9752965" cy="2465422"/>
          </a:xfrm>
        </p:grpSpPr>
        <p:sp>
          <p:nvSpPr>
            <p:cNvPr id="6" name="Freeform 6"/>
            <p:cNvSpPr/>
            <p:nvPr/>
          </p:nvSpPr>
          <p:spPr>
            <a:xfrm>
              <a:off x="2142191" y="4828880"/>
              <a:ext cx="9752965" cy="1032847"/>
            </a:xfrm>
            <a:custGeom>
              <a:avLst/>
              <a:gdLst/>
              <a:ahLst/>
              <a:cxnLst/>
              <a:rect l="l" t="t" r="r" b="b"/>
              <a:pathLst>
                <a:path w="9752965" h="1032847">
                  <a:moveTo>
                    <a:pt x="0" y="0"/>
                  </a:moveTo>
                  <a:lnTo>
                    <a:pt x="9752965" y="0"/>
                  </a:lnTo>
                  <a:lnTo>
                    <a:pt x="9752965" y="1032847"/>
                  </a:lnTo>
                  <a:lnTo>
                    <a:pt x="0" y="1032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</p:sp>
        <p:grpSp>
          <p:nvGrpSpPr>
            <p:cNvPr id="8" name="Group 8"/>
            <p:cNvGrpSpPr/>
            <p:nvPr/>
          </p:nvGrpSpPr>
          <p:grpSpPr>
            <a:xfrm>
              <a:off x="2142191" y="3396305"/>
              <a:ext cx="9610044" cy="1948998"/>
              <a:chOff x="0" y="0"/>
              <a:chExt cx="3682024" cy="74674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3682024" cy="746746"/>
              </a:xfrm>
              <a:custGeom>
                <a:avLst/>
                <a:gdLst/>
                <a:ahLst/>
                <a:cxnLst/>
                <a:rect l="l" t="t" r="r" b="b"/>
                <a:pathLst>
                  <a:path w="3682024" h="746746">
                    <a:moveTo>
                      <a:pt x="0" y="0"/>
                    </a:moveTo>
                    <a:lnTo>
                      <a:pt x="3682024" y="0"/>
                    </a:lnTo>
                    <a:lnTo>
                      <a:pt x="3682024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19050"/>
                <a:ext cx="3682024" cy="7657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59"/>
                  </a:lnSpc>
                </a:pPr>
                <a:endParaRPr b="1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71E5B24-4047-EEF0-762D-1F489B765109}"/>
              </a:ext>
            </a:extLst>
          </p:cNvPr>
          <p:cNvGrpSpPr/>
          <p:nvPr/>
        </p:nvGrpSpPr>
        <p:grpSpPr>
          <a:xfrm>
            <a:off x="4344035" y="7857996"/>
            <a:ext cx="9752965" cy="2515142"/>
            <a:chOff x="3310203" y="7857996"/>
            <a:chExt cx="9752965" cy="2515142"/>
          </a:xfrm>
        </p:grpSpPr>
        <p:sp>
          <p:nvSpPr>
            <p:cNvPr id="12" name="Freeform 12"/>
            <p:cNvSpPr/>
            <p:nvPr/>
          </p:nvSpPr>
          <p:spPr>
            <a:xfrm>
              <a:off x="3310203" y="9340291"/>
              <a:ext cx="9752965" cy="1032847"/>
            </a:xfrm>
            <a:custGeom>
              <a:avLst/>
              <a:gdLst/>
              <a:ahLst/>
              <a:cxnLst/>
              <a:rect l="l" t="t" r="r" b="b"/>
              <a:pathLst>
                <a:path w="9752965" h="1032847">
                  <a:moveTo>
                    <a:pt x="0" y="0"/>
                  </a:moveTo>
                  <a:lnTo>
                    <a:pt x="9752965" y="0"/>
                  </a:lnTo>
                  <a:lnTo>
                    <a:pt x="9752965" y="1032847"/>
                  </a:lnTo>
                  <a:lnTo>
                    <a:pt x="0" y="1032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</p:sp>
        <p:sp>
          <p:nvSpPr>
            <p:cNvPr id="15" name="TextBox 15"/>
            <p:cNvSpPr txBox="1"/>
            <p:nvPr/>
          </p:nvSpPr>
          <p:spPr>
            <a:xfrm>
              <a:off x="3310203" y="7857996"/>
              <a:ext cx="9610044" cy="19987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4766468" y="888605"/>
            <a:ext cx="8720932" cy="1626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774"/>
              </a:lnSpc>
            </a:pPr>
            <a:r>
              <a:rPr lang="en-US" sz="9981" spc="978" dirty="0">
                <a:solidFill>
                  <a:srgbClr val="231F20"/>
                </a:solidFill>
                <a:latin typeface="Oswald Bold"/>
              </a:rPr>
              <a:t>APPLICATION</a:t>
            </a:r>
          </a:p>
        </p:txBody>
      </p:sp>
      <p:sp>
        <p:nvSpPr>
          <p:cNvPr id="20" name="Freeform 20"/>
          <p:cNvSpPr/>
          <p:nvPr/>
        </p:nvSpPr>
        <p:spPr>
          <a:xfrm>
            <a:off x="-2779578" y="734131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EE01C4C-4ED6-D946-A520-4D37ED02A706}"/>
              </a:ext>
            </a:extLst>
          </p:cNvPr>
          <p:cNvGrpSpPr/>
          <p:nvPr/>
        </p:nvGrpSpPr>
        <p:grpSpPr>
          <a:xfrm>
            <a:off x="9372599" y="2743965"/>
            <a:ext cx="6553199" cy="5142735"/>
            <a:chOff x="2142191" y="3396305"/>
            <a:chExt cx="9752965" cy="2465422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668EAC54-6EE4-7024-8815-3EF5973595E1}"/>
                </a:ext>
              </a:extLst>
            </p:cNvPr>
            <p:cNvSpPr/>
            <p:nvPr/>
          </p:nvSpPr>
          <p:spPr>
            <a:xfrm>
              <a:off x="2142191" y="4828880"/>
              <a:ext cx="9752965" cy="1032847"/>
            </a:xfrm>
            <a:custGeom>
              <a:avLst/>
              <a:gdLst/>
              <a:ahLst/>
              <a:cxnLst/>
              <a:rect l="l" t="t" r="r" b="b"/>
              <a:pathLst>
                <a:path w="9752965" h="1032847">
                  <a:moveTo>
                    <a:pt x="0" y="0"/>
                  </a:moveTo>
                  <a:lnTo>
                    <a:pt x="9752965" y="0"/>
                  </a:lnTo>
                  <a:lnTo>
                    <a:pt x="9752965" y="1032847"/>
                  </a:lnTo>
                  <a:lnTo>
                    <a:pt x="0" y="1032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</p:sp>
        <p:grpSp>
          <p:nvGrpSpPr>
            <p:cNvPr id="25" name="Group 8">
              <a:extLst>
                <a:ext uri="{FF2B5EF4-FFF2-40B4-BE49-F238E27FC236}">
                  <a16:creationId xmlns:a16="http://schemas.microsoft.com/office/drawing/2014/main" id="{50D9EA96-869F-4266-68BD-5E4FAD8113A2}"/>
                </a:ext>
              </a:extLst>
            </p:cNvPr>
            <p:cNvGrpSpPr/>
            <p:nvPr/>
          </p:nvGrpSpPr>
          <p:grpSpPr>
            <a:xfrm>
              <a:off x="2142191" y="3396305"/>
              <a:ext cx="9610044" cy="1948998"/>
              <a:chOff x="0" y="0"/>
              <a:chExt cx="3682024" cy="746746"/>
            </a:xfrm>
          </p:grpSpPr>
          <p:sp>
            <p:nvSpPr>
              <p:cNvPr id="26" name="Freeform 9">
                <a:extLst>
                  <a:ext uri="{FF2B5EF4-FFF2-40B4-BE49-F238E27FC236}">
                    <a16:creationId xmlns:a16="http://schemas.microsoft.com/office/drawing/2014/main" id="{8218974D-B45B-0430-F696-437316F4365B}"/>
                  </a:ext>
                </a:extLst>
              </p:cNvPr>
              <p:cNvSpPr/>
              <p:nvPr/>
            </p:nvSpPr>
            <p:spPr>
              <a:xfrm>
                <a:off x="0" y="0"/>
                <a:ext cx="3682024" cy="746746"/>
              </a:xfrm>
              <a:custGeom>
                <a:avLst/>
                <a:gdLst/>
                <a:ahLst/>
                <a:cxnLst/>
                <a:rect l="l" t="t" r="r" b="b"/>
                <a:pathLst>
                  <a:path w="3682024" h="746746">
                    <a:moveTo>
                      <a:pt x="0" y="0"/>
                    </a:moveTo>
                    <a:lnTo>
                      <a:pt x="3682024" y="0"/>
                    </a:lnTo>
                    <a:lnTo>
                      <a:pt x="3682024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id="27" name="TextBox 10">
                <a:extLst>
                  <a:ext uri="{FF2B5EF4-FFF2-40B4-BE49-F238E27FC236}">
                    <a16:creationId xmlns:a16="http://schemas.microsoft.com/office/drawing/2014/main" id="{93E4C3B2-A558-E739-0681-919A54A8F105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3682024" cy="7657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59"/>
                  </a:lnSpc>
                </a:pPr>
                <a:endParaRPr/>
              </a:p>
            </p:txBody>
          </p:sp>
        </p:grp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ECF81029-1DD3-745A-D07B-387AF159AF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872" y="3026232"/>
            <a:ext cx="6310496" cy="347573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69F0BBE-4670-2D7A-4213-E8FA437C8D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2947748"/>
            <a:ext cx="5562599" cy="355422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3667DE2-B55E-3A78-5A90-7772B3D44029}"/>
              </a:ext>
            </a:extLst>
          </p:cNvPr>
          <p:cNvSpPr txBox="1"/>
          <p:nvPr/>
        </p:nvSpPr>
        <p:spPr>
          <a:xfrm>
            <a:off x="4419599" y="7091735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HOME PAGE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6A0C47-EDD6-893F-81C1-F1A732DC7930}"/>
              </a:ext>
            </a:extLst>
          </p:cNvPr>
          <p:cNvSpPr txBox="1"/>
          <p:nvPr/>
        </p:nvSpPr>
        <p:spPr>
          <a:xfrm>
            <a:off x="11381983" y="7132455"/>
            <a:ext cx="2438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AROW KEY CONTROLLER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C0164BA-4354-F0DE-1FFE-F2B916748DE7}"/>
              </a:ext>
            </a:extLst>
          </p:cNvPr>
          <p:cNvGrpSpPr/>
          <p:nvPr/>
        </p:nvGrpSpPr>
        <p:grpSpPr>
          <a:xfrm>
            <a:off x="2286002" y="2764980"/>
            <a:ext cx="6553199" cy="5142735"/>
            <a:chOff x="2142191" y="3396305"/>
            <a:chExt cx="9752965" cy="2465422"/>
          </a:xfrm>
        </p:grpSpPr>
        <p:sp>
          <p:nvSpPr>
            <p:cNvPr id="6" name="Freeform 6"/>
            <p:cNvSpPr/>
            <p:nvPr/>
          </p:nvSpPr>
          <p:spPr>
            <a:xfrm>
              <a:off x="2142191" y="4828880"/>
              <a:ext cx="9752965" cy="1032847"/>
            </a:xfrm>
            <a:custGeom>
              <a:avLst/>
              <a:gdLst/>
              <a:ahLst/>
              <a:cxnLst/>
              <a:rect l="l" t="t" r="r" b="b"/>
              <a:pathLst>
                <a:path w="9752965" h="1032847">
                  <a:moveTo>
                    <a:pt x="0" y="0"/>
                  </a:moveTo>
                  <a:lnTo>
                    <a:pt x="9752965" y="0"/>
                  </a:lnTo>
                  <a:lnTo>
                    <a:pt x="9752965" y="1032847"/>
                  </a:lnTo>
                  <a:lnTo>
                    <a:pt x="0" y="1032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</p:sp>
        <p:grpSp>
          <p:nvGrpSpPr>
            <p:cNvPr id="8" name="Group 8"/>
            <p:cNvGrpSpPr/>
            <p:nvPr/>
          </p:nvGrpSpPr>
          <p:grpSpPr>
            <a:xfrm>
              <a:off x="2142191" y="3396305"/>
              <a:ext cx="9610044" cy="1948998"/>
              <a:chOff x="0" y="0"/>
              <a:chExt cx="3682024" cy="74674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3682024" cy="746746"/>
              </a:xfrm>
              <a:custGeom>
                <a:avLst/>
                <a:gdLst/>
                <a:ahLst/>
                <a:cxnLst/>
                <a:rect l="l" t="t" r="r" b="b"/>
                <a:pathLst>
                  <a:path w="3682024" h="746746">
                    <a:moveTo>
                      <a:pt x="0" y="0"/>
                    </a:moveTo>
                    <a:lnTo>
                      <a:pt x="3682024" y="0"/>
                    </a:lnTo>
                    <a:lnTo>
                      <a:pt x="3682024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19050"/>
                <a:ext cx="3682024" cy="7657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59"/>
                  </a:lnSpc>
                </a:pPr>
                <a:endParaRPr b="1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71E5B24-4047-EEF0-762D-1F489B765109}"/>
              </a:ext>
            </a:extLst>
          </p:cNvPr>
          <p:cNvGrpSpPr/>
          <p:nvPr/>
        </p:nvGrpSpPr>
        <p:grpSpPr>
          <a:xfrm>
            <a:off x="4572000" y="7857996"/>
            <a:ext cx="9752965" cy="2515142"/>
            <a:chOff x="3310203" y="7857996"/>
            <a:chExt cx="9752965" cy="2515142"/>
          </a:xfrm>
        </p:grpSpPr>
        <p:sp>
          <p:nvSpPr>
            <p:cNvPr id="12" name="Freeform 12"/>
            <p:cNvSpPr/>
            <p:nvPr/>
          </p:nvSpPr>
          <p:spPr>
            <a:xfrm>
              <a:off x="3310203" y="9340291"/>
              <a:ext cx="9752965" cy="1032847"/>
            </a:xfrm>
            <a:custGeom>
              <a:avLst/>
              <a:gdLst/>
              <a:ahLst/>
              <a:cxnLst/>
              <a:rect l="l" t="t" r="r" b="b"/>
              <a:pathLst>
                <a:path w="9752965" h="1032847">
                  <a:moveTo>
                    <a:pt x="0" y="0"/>
                  </a:moveTo>
                  <a:lnTo>
                    <a:pt x="9752965" y="0"/>
                  </a:lnTo>
                  <a:lnTo>
                    <a:pt x="9752965" y="1032847"/>
                  </a:lnTo>
                  <a:lnTo>
                    <a:pt x="0" y="1032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</p:sp>
        <p:sp>
          <p:nvSpPr>
            <p:cNvPr id="15" name="TextBox 15"/>
            <p:cNvSpPr txBox="1"/>
            <p:nvPr/>
          </p:nvSpPr>
          <p:spPr>
            <a:xfrm>
              <a:off x="3310203" y="7857996"/>
              <a:ext cx="9610044" cy="19987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4766468" y="888605"/>
            <a:ext cx="8720932" cy="1626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774"/>
              </a:lnSpc>
            </a:pPr>
            <a:r>
              <a:rPr lang="en-US" sz="9981" spc="978" dirty="0">
                <a:solidFill>
                  <a:srgbClr val="231F20"/>
                </a:solidFill>
                <a:latin typeface="Oswald Bold"/>
              </a:rPr>
              <a:t>APPLICATION</a:t>
            </a:r>
          </a:p>
        </p:txBody>
      </p:sp>
      <p:sp>
        <p:nvSpPr>
          <p:cNvPr id="20" name="Freeform 20"/>
          <p:cNvSpPr/>
          <p:nvPr/>
        </p:nvSpPr>
        <p:spPr>
          <a:xfrm>
            <a:off x="-2779578" y="734131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EE01C4C-4ED6-D946-A520-4D37ED02A706}"/>
              </a:ext>
            </a:extLst>
          </p:cNvPr>
          <p:cNvGrpSpPr/>
          <p:nvPr/>
        </p:nvGrpSpPr>
        <p:grpSpPr>
          <a:xfrm>
            <a:off x="9296401" y="2743965"/>
            <a:ext cx="6553199" cy="5142735"/>
            <a:chOff x="2142191" y="3396305"/>
            <a:chExt cx="9752965" cy="2465422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668EAC54-6EE4-7024-8815-3EF5973595E1}"/>
                </a:ext>
              </a:extLst>
            </p:cNvPr>
            <p:cNvSpPr/>
            <p:nvPr/>
          </p:nvSpPr>
          <p:spPr>
            <a:xfrm>
              <a:off x="2142191" y="4828880"/>
              <a:ext cx="9752965" cy="1032847"/>
            </a:xfrm>
            <a:custGeom>
              <a:avLst/>
              <a:gdLst/>
              <a:ahLst/>
              <a:cxnLst/>
              <a:rect l="l" t="t" r="r" b="b"/>
              <a:pathLst>
                <a:path w="9752965" h="1032847">
                  <a:moveTo>
                    <a:pt x="0" y="0"/>
                  </a:moveTo>
                  <a:lnTo>
                    <a:pt x="9752965" y="0"/>
                  </a:lnTo>
                  <a:lnTo>
                    <a:pt x="9752965" y="1032847"/>
                  </a:lnTo>
                  <a:lnTo>
                    <a:pt x="0" y="1032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6495"/>
              </a:stretch>
            </a:blipFill>
          </p:spPr>
        </p:sp>
        <p:grpSp>
          <p:nvGrpSpPr>
            <p:cNvPr id="25" name="Group 8">
              <a:extLst>
                <a:ext uri="{FF2B5EF4-FFF2-40B4-BE49-F238E27FC236}">
                  <a16:creationId xmlns:a16="http://schemas.microsoft.com/office/drawing/2014/main" id="{50D9EA96-869F-4266-68BD-5E4FAD8113A2}"/>
                </a:ext>
              </a:extLst>
            </p:cNvPr>
            <p:cNvGrpSpPr/>
            <p:nvPr/>
          </p:nvGrpSpPr>
          <p:grpSpPr>
            <a:xfrm>
              <a:off x="2142191" y="3396305"/>
              <a:ext cx="9610044" cy="1948998"/>
              <a:chOff x="0" y="0"/>
              <a:chExt cx="3682024" cy="746746"/>
            </a:xfrm>
          </p:grpSpPr>
          <p:sp>
            <p:nvSpPr>
              <p:cNvPr id="26" name="Freeform 9">
                <a:extLst>
                  <a:ext uri="{FF2B5EF4-FFF2-40B4-BE49-F238E27FC236}">
                    <a16:creationId xmlns:a16="http://schemas.microsoft.com/office/drawing/2014/main" id="{8218974D-B45B-0430-F696-437316F4365B}"/>
                  </a:ext>
                </a:extLst>
              </p:cNvPr>
              <p:cNvSpPr/>
              <p:nvPr/>
            </p:nvSpPr>
            <p:spPr>
              <a:xfrm>
                <a:off x="0" y="0"/>
                <a:ext cx="3682024" cy="746746"/>
              </a:xfrm>
              <a:custGeom>
                <a:avLst/>
                <a:gdLst/>
                <a:ahLst/>
                <a:cxnLst/>
                <a:rect l="l" t="t" r="r" b="b"/>
                <a:pathLst>
                  <a:path w="3682024" h="746746">
                    <a:moveTo>
                      <a:pt x="0" y="0"/>
                    </a:moveTo>
                    <a:lnTo>
                      <a:pt x="3682024" y="0"/>
                    </a:lnTo>
                    <a:lnTo>
                      <a:pt x="3682024" y="746746"/>
                    </a:lnTo>
                    <a:lnTo>
                      <a:pt x="0" y="746746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id="27" name="TextBox 10">
                <a:extLst>
                  <a:ext uri="{FF2B5EF4-FFF2-40B4-BE49-F238E27FC236}">
                    <a16:creationId xmlns:a16="http://schemas.microsoft.com/office/drawing/2014/main" id="{93E4C3B2-A558-E739-0681-919A54A8F105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3682024" cy="7657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59"/>
                  </a:lnSpc>
                </a:pPr>
                <a:endParaRPr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3667DE2-B55E-3A78-5A90-7772B3D44029}"/>
              </a:ext>
            </a:extLst>
          </p:cNvPr>
          <p:cNvSpPr txBox="1"/>
          <p:nvPr/>
        </p:nvSpPr>
        <p:spPr>
          <a:xfrm>
            <a:off x="4343401" y="7091735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/>
              <a:t>STEERING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6A0C47-EDD6-893F-81C1-F1A732DC7930}"/>
              </a:ext>
            </a:extLst>
          </p:cNvPr>
          <p:cNvSpPr txBox="1"/>
          <p:nvPr/>
        </p:nvSpPr>
        <p:spPr>
          <a:xfrm>
            <a:off x="11305785" y="7132455"/>
            <a:ext cx="28674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HEAD MOUSE CONTROLLER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081D8C-4F6D-99A7-1AFB-7867D55191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1" y="2988182"/>
            <a:ext cx="6089963" cy="36732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3653E6-0CF3-F582-F546-912AB1088E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6895" y="2950004"/>
            <a:ext cx="5891705" cy="371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30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232</Words>
  <Application>Microsoft Office PowerPoint</Application>
  <PresentationFormat>Custom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Oswald Bold</vt:lpstr>
      <vt:lpstr>Montserrat Classic Bold</vt:lpstr>
      <vt:lpstr>DM Sans</vt:lpstr>
      <vt:lpstr>Arial</vt:lpstr>
      <vt:lpstr>Montserrat Light</vt:lpstr>
      <vt:lpstr>Times New Roman</vt:lpstr>
      <vt:lpstr>DM Sans Bold</vt:lpstr>
      <vt:lpstr>Source Sans Pro</vt:lpstr>
      <vt:lpstr>DM Sans Italics</vt:lpstr>
      <vt:lpstr>Calibri</vt:lpstr>
      <vt:lpstr>Oswald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business project presentation</dc:title>
  <dc:creator>Soubhagya Prusty</dc:creator>
  <cp:lastModifiedBy>Soubhagya Prusty</cp:lastModifiedBy>
  <cp:revision>3</cp:revision>
  <dcterms:created xsi:type="dcterms:W3CDTF">2006-08-16T00:00:00Z</dcterms:created>
  <dcterms:modified xsi:type="dcterms:W3CDTF">2024-01-09T19:47:47Z</dcterms:modified>
  <dc:identifier>DAF5ZzqAjM0</dc:identifier>
</cp:coreProperties>
</file>

<file path=docProps/thumbnail.jpeg>
</file>